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1" r:id="rId3"/>
    <p:sldMasterId id="21474837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Lato"/>
      <p:regular r:id="rId49"/>
      <p:bold r:id="rId50"/>
      <p:italic r:id="rId51"/>
      <p:boldItalic r:id="rId52"/>
    </p:embeddedFont>
    <p:embeddedFont>
      <p:font typeface="Open Sans SemiBold"/>
      <p:regular r:id="rId53"/>
      <p:bold r:id="rId54"/>
      <p:italic r:id="rId55"/>
      <p:boldItalic r:id="rId56"/>
    </p:embeddedFont>
    <p:embeddedFont>
      <p:font typeface="Open Sans Medium"/>
      <p:regular r:id="rId57"/>
      <p:bold r:id="rId58"/>
      <p:italic r:id="rId59"/>
      <p:boldItalic r:id="rId60"/>
    </p:embeddedFont>
    <p:embeddedFont>
      <p:font typeface="Open Sans Light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Light-bold.fntdata"/><Relationship Id="rId61" Type="http://schemas.openxmlformats.org/officeDocument/2006/relationships/font" Target="fonts/OpenSansLight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Light-boldItalic.fntdata"/><Relationship Id="rId63" Type="http://schemas.openxmlformats.org/officeDocument/2006/relationships/font" Target="fonts/OpenSansLight-italic.fntdata"/><Relationship Id="rId22" Type="http://schemas.openxmlformats.org/officeDocument/2006/relationships/slide" Target="slides/slide17.xml"/><Relationship Id="rId66" Type="http://schemas.openxmlformats.org/officeDocument/2006/relationships/font" Target="fonts/OpenSans-bold.fntdata"/><Relationship Id="rId21" Type="http://schemas.openxmlformats.org/officeDocument/2006/relationships/slide" Target="slides/slide16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9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67" Type="http://schemas.openxmlformats.org/officeDocument/2006/relationships/font" Target="fonts/OpenSans-italic.fntdata"/><Relationship Id="rId60" Type="http://schemas.openxmlformats.org/officeDocument/2006/relationships/font" Target="fonts/OpenSans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OpenSansSemiBold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SemiBold-italic.fntdata"/><Relationship Id="rId10" Type="http://schemas.openxmlformats.org/officeDocument/2006/relationships/slide" Target="slides/slide5.xml"/><Relationship Id="rId54" Type="http://schemas.openxmlformats.org/officeDocument/2006/relationships/font" Target="fonts/OpenSansSemiBold-bold.fntdata"/><Relationship Id="rId13" Type="http://schemas.openxmlformats.org/officeDocument/2006/relationships/slide" Target="slides/slide8.xml"/><Relationship Id="rId57" Type="http://schemas.openxmlformats.org/officeDocument/2006/relationships/font" Target="fonts/OpenSansMedium-regular.fntdata"/><Relationship Id="rId12" Type="http://schemas.openxmlformats.org/officeDocument/2006/relationships/slide" Target="slides/slide7.xml"/><Relationship Id="rId56" Type="http://schemas.openxmlformats.org/officeDocument/2006/relationships/font" Target="fonts/OpenSans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Medium-italic.fntdata"/><Relationship Id="rId14" Type="http://schemas.openxmlformats.org/officeDocument/2006/relationships/slide" Target="slides/slide9.xml"/><Relationship Id="rId58" Type="http://schemas.openxmlformats.org/officeDocument/2006/relationships/font" Target="fonts/OpenSans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b88e0ebfd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b88e0ebfd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b88e0ebfdc_0_2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b88e0ebfdc_0_2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b88e0ebfdc_0_2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b88e0ebfdc_0_2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b88e0ebfdc_0_2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b88e0ebfdc_0_2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214dc49b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214dc49b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b88e0ebfdc_0_2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b88e0ebfdc_0_2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b88e0ebfdc_0_2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b88e0ebfdc_0_2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b88e0ebfdc_0_2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b88e0ebfdc_0_2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082d6ca06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082d6ca06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7832a97c6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7832a97c6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214dc49b0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214dc49b0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b88e0ebfdc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b88e0ebfdc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7832a97c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87832a97c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5b3e13a5f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5b3e13a5f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214dc49b0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214dc49b0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214dc49b0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214dc49b0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214dc49b0e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214dc49b0e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214dc49b0e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214dc49b0e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214dc49b0e_0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214dc49b0e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214dc49b0e_0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214dc49b0e_0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5b3e13a5ff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5b3e13a5ff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b3e13a5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5b3e13a5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d43dbb76bd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d43dbb76bd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5b3e13a5ff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5b3e13a5ff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7832a97c6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87832a97c6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d35ce45b9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d35ce45b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082d6ca060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082d6ca06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75764d54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75764d54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214dc49b0e_0_2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214dc49b0e_0_2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dba957b5b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dba957b5b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ba957b5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ba957b5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dba957b5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dba957b5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dba957b5b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dba957b5b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b78bec6f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b78bec6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7b6b46ce7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7b6b46ce7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d43dbb76bd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d43dbb76bd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af3c26433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af3c26433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7832a97c6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7832a97c6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b9e99630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b9e99630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b9e99630f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b9e99630f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35ce45b9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35ce45b9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b88e0ebfdc_0_2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b88e0ebfdc_0_2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b88e0ebfdc_0_2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b88e0ebfdc_0_2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2 (Dark)">
  <p:cSld name="TITLE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2" type="subTitle"/>
          </p:nvPr>
        </p:nvSpPr>
        <p:spPr>
          <a:xfrm>
            <a:off x="4527181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4528650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- Single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04" name="Google Shape;604;p10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02"/>
          <p:cNvSpPr txBox="1"/>
          <p:nvPr>
            <p:ph type="title"/>
          </p:nvPr>
        </p:nvSpPr>
        <p:spPr>
          <a:xfrm>
            <a:off x="1373150" y="546150"/>
            <a:ext cx="6397800" cy="81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- 3">
  <p:cSld name="BIG_NUMB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08" name="Google Shape;608;p103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03"/>
          <p:cNvSpPr txBox="1"/>
          <p:nvPr>
            <p:ph type="title"/>
          </p:nvPr>
        </p:nvSpPr>
        <p:spPr>
          <a:xfrm>
            <a:off x="612600" y="1357550"/>
            <a:ext cx="3819000" cy="24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12" name="Google Shape;612;p104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_1">
    <p:bg>
      <p:bgPr>
        <a:solidFill>
          <a:schemeClr val="dk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15" name="Google Shape;615;p105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8" name="Google Shape;618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9" name="Google Shape;619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bg>
      <p:bgPr>
        <a:solidFill>
          <a:srgbClr val="FFFFF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7"/>
          <p:cNvSpPr txBox="1"/>
          <p:nvPr>
            <p:ph idx="12" type="sldNum"/>
          </p:nvPr>
        </p:nvSpPr>
        <p:spPr>
          <a:xfrm>
            <a:off x="8886847" y="4953000"/>
            <a:ext cx="152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FFFF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8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4" name="Google Shape;624;p108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5" name="Google Shape;625;p108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6" name="Google Shape;626;p108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108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0" name="Google Shape;630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1" name="Google Shape;631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Light 1">
  <p:cSld name="Color Segue Light 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0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4" name="Google Shape;634;p11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7" name="Google Shape;637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8" name="Google Shape;638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SemiBold"/>
              <a:buNone/>
              <a:defRPr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3" name="Google Shape;73;p12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1" name="Google Shape;641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2" name="Google Shape;642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5" name="Google Shape;645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6" name="Google Shape;64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">
  <p:cSld name="Title with Content">
    <p:bg>
      <p:bgPr>
        <a:solidFill>
          <a:srgbClr val="FFFFF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4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9" name="Google Shape;649;p114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18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0" name="Google Shape;650;p114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28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1" name="Google Shape;651;p114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2" name="Google Shape;652;p114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4">
  <p:cSld name="TITLE_AND_BODY_14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5" name="Google Shape;655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6" name="Google Shape;656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3">
  <p:cSld name="TITLE_AND_BODY_13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9" name="Google Shape;659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0" name="Google Shape;660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3" name="Google Shape;663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4" name="Google Shape;664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8" name="Google Shape;668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9"/>
          <p:cNvSpPr txBox="1"/>
          <p:nvPr>
            <p:ph type="title"/>
          </p:nvPr>
        </p:nvSpPr>
        <p:spPr>
          <a:xfrm>
            <a:off x="251222" y="141480"/>
            <a:ext cx="864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Cover 1">
  <p:cSld name="BLANK_1_2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120"/>
          <p:cNvSpPr txBox="1"/>
          <p:nvPr/>
        </p:nvSpPr>
        <p:spPr>
          <a:xfrm>
            <a:off x="5503063" y="4785425"/>
            <a:ext cx="34158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B3B3C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500">
              <a:solidFill>
                <a:srgbClr val="B3B3C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74" name="Google Shape;674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20"/>
          <p:cNvPicPr preferRelativeResize="0"/>
          <p:nvPr/>
        </p:nvPicPr>
        <p:blipFill rotWithShape="1">
          <a:blip r:embed="rId3">
            <a:alphaModFix amt="12000"/>
          </a:blip>
          <a:srcRect b="0" l="0" r="80706" t="0"/>
          <a:stretch/>
        </p:blipFill>
        <p:spPr>
          <a:xfrm>
            <a:off x="4205105" y="1506575"/>
            <a:ext cx="733788" cy="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21"/>
          <p:cNvSpPr txBox="1"/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8" name="Google Shape;678;p121"/>
          <p:cNvSpPr/>
          <p:nvPr>
            <p:ph idx="2" type="pic"/>
          </p:nvPr>
        </p:nvSpPr>
        <p:spPr>
          <a:xfrm>
            <a:off x="1121825" y="1661575"/>
            <a:ext cx="2169600" cy="229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9" name="Google Shape;679;p121"/>
          <p:cNvSpPr/>
          <p:nvPr>
            <p:ph idx="3" type="pic"/>
          </p:nvPr>
        </p:nvSpPr>
        <p:spPr>
          <a:xfrm>
            <a:off x="3873500" y="1746250"/>
            <a:ext cx="2063700" cy="216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Blue)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rm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122"/>
          <p:cNvSpPr txBox="1"/>
          <p:nvPr>
            <p:ph type="title"/>
          </p:nvPr>
        </p:nvSpPr>
        <p:spPr>
          <a:xfrm>
            <a:off x="836400" y="376563"/>
            <a:ext cx="7471200" cy="710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71A53"/>
              </a:buClr>
              <a:buSzPts val="3000"/>
              <a:buFont typeface="Open Sans SemiBold"/>
              <a:buNone/>
              <a:defRPr sz="3000">
                <a:solidFill>
                  <a:srgbClr val="171A5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3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123"/>
          <p:cNvSpPr txBox="1"/>
          <p:nvPr>
            <p:ph type="title"/>
          </p:nvPr>
        </p:nvSpPr>
        <p:spPr>
          <a:xfrm>
            <a:off x="836400" y="376563"/>
            <a:ext cx="7471200" cy="710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71A53"/>
              </a:buClr>
              <a:buSzPts val="3000"/>
              <a:buFont typeface="Open Sans SemiBold"/>
              <a:buNone/>
              <a:defRPr sz="3000">
                <a:solidFill>
                  <a:srgbClr val="171A5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Cover">
  <p:cSld name="BLANK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rm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124"/>
          <p:cNvSpPr txBox="1"/>
          <p:nvPr/>
        </p:nvSpPr>
        <p:spPr>
          <a:xfrm>
            <a:off x="5503063" y="4785425"/>
            <a:ext cx="34158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B3B3C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500">
              <a:solidFill>
                <a:srgbClr val="B3B3C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89" name="Google Shape;689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_2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25"/>
          <p:cNvSpPr txBox="1"/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2" name="Google Shape;692;p12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93" name="Google Shape;693;p125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25"/>
          <p:cNvSpPr txBox="1"/>
          <p:nvPr>
            <p:ph idx="1" type="body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Dark)">
  <p:cSld name="TITLE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">
  <p:cSld name="TITLE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7" name="Google Shape;87;p15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Blue)">
  <p:cSld name="TITLE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p16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Dark)">
  <p:cSld name="TITLE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5" name="Google Shape;95;p17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">
  <p:cSld name="TITLE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" y="1831839"/>
            <a:ext cx="4228076" cy="14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 (Blue)">
  <p:cSld name="TITLE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" y="1831839"/>
            <a:ext cx="4228076" cy="14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 (Dark)">
  <p:cSld name="TITLE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" y="1831839"/>
            <a:ext cx="4228076" cy="14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 (Dark)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Dark)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7" name="Google Shape;107;p2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Blue)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1" name="Google Shape;111;p2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Violet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5" name="Google Shape;115;p2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Mint)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9" name="Google Shape;119;p2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Lime)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3" name="Google Shape;123;p2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nes (Dark)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7" name="Google Shape;127;p2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nes (Violet)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1" name="Google Shape;131;p2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nes (Mint)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5" name="Google Shape;135;p2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6" name="Google Shape;136;p2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2176775" y="612925"/>
            <a:ext cx="47904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1" type="subTitle"/>
          </p:nvPr>
        </p:nvSpPr>
        <p:spPr>
          <a:xfrm>
            <a:off x="2176775" y="1524325"/>
            <a:ext cx="4790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" name="Google Shape;140;p2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1" name="Google Shape;141;p29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3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Navy Top Banner">
  <p:cSld name="TITLE_ONLY_1_1_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1"/>
          <p:cNvSpPr/>
          <p:nvPr/>
        </p:nvSpPr>
        <p:spPr>
          <a:xfrm>
            <a:off x="150" y="0"/>
            <a:ext cx="9144000" cy="4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1"/>
          <p:cNvSpPr txBox="1"/>
          <p:nvPr>
            <p:ph idx="1" type="subTitle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>
            <p:ph idx="2" type="body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Dark)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7" name="Google Shape;157;p3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0" name="Google Shape;160;p32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2" name="Google Shape;162;p32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4" name="Google Shape;164;p32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Light)">
  <p:cSld name="TITLE_ONLY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3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33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3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Multi)">
  <p:cSld name="TITLE_ONLY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34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Dark)">
  <p:cSld name="TITLE_ONLY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Light)">
  <p:cSld name="TITLE_ONLY_1_1_1_1_1_1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3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3" name="Google Shape;203;p36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9" name="Google Shape;209;p36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Multi)">
  <p:cSld name="TITLE_ONLY_1_1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3" name="Google Shape;213;p37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19" name="Google Shape;219;p37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Dark)">
  <p:cSld name="TITLE_ONLY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3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3" name="Google Shape;223;p38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38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8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Light)">
  <p:cSld name="TITLE_ONLY_1_1_1_1_1_1_1_1_1_1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3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1" name="Google Shape;231;p39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9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9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Multi)">
  <p:cSld name="TITLE_ONLY_1_1_1_1_1_1_1_1_1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4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9" name="Google Shape;239;p40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40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40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40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 (Dark)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4 (Dark)">
  <p:cSld name="TITLE_ONLY_1_1_1_1_1_1_1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7" name="Google Shape;247;p41"/>
          <p:cNvSpPr txBox="1"/>
          <p:nvPr>
            <p:ph idx="1" type="subTitle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2" type="subTitle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9" name="Google Shape;249;p41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>
            <p:ph idx="3" type="subTitle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4" type="subTitle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5" type="subTitle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6" type="subTitle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7" type="subTitle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8" type="subTitle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4 (Multi)">
  <p:cSld name="TITLE_ONLY_1_1_1_1_1_1_1_1_1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4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42"/>
          <p:cNvSpPr txBox="1"/>
          <p:nvPr>
            <p:ph idx="2" type="subTitle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>
            <p:ph idx="3" type="subTitle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42"/>
          <p:cNvSpPr txBox="1"/>
          <p:nvPr>
            <p:ph idx="4" type="subTitle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5" type="subTitle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6" type="subTitle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7" type="subTitle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8" type="subTitle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Dark)">
  <p:cSld name="TITLE_ONLY_1_1_1_1_1_1_1_1_1_1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1" name="Google Shape;271;p43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3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73" name="Google Shape;273;p43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3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Multi)">
  <p:cSld name="TITLE_ONLY_1_1_1_1_1_1_1_1_1_1_1_1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4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1" name="Google Shape;281;p44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44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44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44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1817875" y="1198515"/>
            <a:ext cx="5477100" cy="197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1" type="subTitle"/>
          </p:nvPr>
        </p:nvSpPr>
        <p:spPr>
          <a:xfrm>
            <a:off x="1817875" y="3542325"/>
            <a:ext cx="547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1817875" y="3768575"/>
            <a:ext cx="547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- Single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96" name="Google Shape;296;p46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>
            <p:ph type="title"/>
          </p:nvPr>
        </p:nvSpPr>
        <p:spPr>
          <a:xfrm>
            <a:off x="1373150" y="546150"/>
            <a:ext cx="6397800" cy="81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- 3">
  <p:cSld name="BIG_NUMB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 txBox="1"/>
          <p:nvPr>
            <p:ph type="title"/>
          </p:nvPr>
        </p:nvSpPr>
        <p:spPr>
          <a:xfrm>
            <a:off x="612600" y="1357550"/>
            <a:ext cx="3819000" cy="24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04" name="Google Shape;304;p48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_1">
    <p:bg>
      <p:bgPr>
        <a:solidFill>
          <a:schemeClr val="dk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lnSpcReduction="2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Light">
  <p:cSld name="Segue Light">
    <p:bg>
      <p:bgPr>
        <a:solidFill>
          <a:srgbClr val="02B3E4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2" name="Google Shape;312;p5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lnSpcReduction="2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">
  <p:cSld name="Demo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2">
            <a:alphaModFix/>
          </a:blip>
          <a:srcRect b="7535" l="0" r="7800" t="0"/>
          <a:stretch/>
        </p:blipFill>
        <p:spPr>
          <a:xfrm>
            <a:off x="6579650" y="2571750"/>
            <a:ext cx="25644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6" name="Google Shape;316;p5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lnSpcReduction="2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">
  <p:cSld name="Title with Content"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9" name="Google Shape;319;p53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18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0" name="Google Shape;320;p53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28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1" name="Google Shape;321;p53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2" name="Google Shape;322;p53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rm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54"/>
          <p:cNvSpPr txBox="1"/>
          <p:nvPr>
            <p:ph type="title"/>
          </p:nvPr>
        </p:nvSpPr>
        <p:spPr>
          <a:xfrm>
            <a:off x="836400" y="376563"/>
            <a:ext cx="7471200" cy="710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71A53"/>
              </a:buClr>
              <a:buSzPts val="3000"/>
              <a:buFont typeface="Open Sans SemiBold"/>
              <a:buNone/>
              <a:defRPr sz="3000">
                <a:solidFill>
                  <a:srgbClr val="171A5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 1">
  <p:cSld name="BLANK_2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rm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55"/>
          <p:cNvSpPr txBox="1"/>
          <p:nvPr>
            <p:ph type="title"/>
          </p:nvPr>
        </p:nvSpPr>
        <p:spPr>
          <a:xfrm>
            <a:off x="836400" y="376563"/>
            <a:ext cx="7471200" cy="710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71A53"/>
              </a:buClr>
              <a:buSzPts val="3000"/>
              <a:buFont typeface="Open Sans SemiBold"/>
              <a:buNone/>
              <a:defRPr sz="3000">
                <a:solidFill>
                  <a:srgbClr val="171A5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3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56"/>
          <p:cNvSpPr txBox="1"/>
          <p:nvPr>
            <p:ph type="title"/>
          </p:nvPr>
        </p:nvSpPr>
        <p:spPr>
          <a:xfrm>
            <a:off x="836400" y="376563"/>
            <a:ext cx="7471200" cy="710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71A53"/>
              </a:buClr>
              <a:buSzPts val="3000"/>
              <a:buFont typeface="Open Sans SemiBold"/>
              <a:buNone/>
              <a:defRPr sz="3000">
                <a:solidFill>
                  <a:srgbClr val="171A5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8" name="Google Shape;338;p58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9" name="Google Shape;339;p58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340" name="Google Shape;340;p58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 (Dark)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3" name="Google Shape;343;p59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8" name="Google Shape;348;p60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9" name="Google Shape;349;p60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50" name="Google Shape;350;p60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 (Dark)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3" name="Google Shape;353;p61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4" name="Google Shape;354;p61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5" name="Google Shape;355;p61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(Dark)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8" name="Google Shape;358;p62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359" name="Google Shape;359;p62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2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(Dark)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3" name="Google Shape;363;p63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4" name="Google Shape;364;p63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65" name="Google Shape;365;p63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lobe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8" name="Google Shape;368;p64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9" name="Google Shape;369;p64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70" name="Google Shape;370;p64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lobe 1">
  <p:cSld name="TITLE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3" name="Google Shape;373;p65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4" name="Google Shape;374;p65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75" name="Google Shape;375;p65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2">
  <p:cSld name="TITLE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6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4528650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6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9" name="Google Shape;379;p66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0" name="Google Shape;380;p66"/>
          <p:cNvSpPr txBox="1"/>
          <p:nvPr>
            <p:ph idx="2" type="subTitle"/>
          </p:nvPr>
        </p:nvSpPr>
        <p:spPr>
          <a:xfrm>
            <a:off x="4527181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2 (Dark)">
  <p:cSld name="TITLE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3" name="Google Shape;383;p67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4" name="Google Shape;384;p67"/>
          <p:cNvSpPr txBox="1"/>
          <p:nvPr>
            <p:ph idx="2" type="subTitle"/>
          </p:nvPr>
        </p:nvSpPr>
        <p:spPr>
          <a:xfrm>
            <a:off x="4527181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5" name="Google Shape;385;p67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4528650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8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8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9" name="Google Shape;389;p68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SemiBold"/>
              <a:buNone/>
              <a:defRPr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Blue)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9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2" name="Google Shape;392;p69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393" name="Google Shape;393;p69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Dark)">
  <p:cSld name="TITLE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0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6" name="Google Shape;396;p70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397" name="Google Shape;397;p70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">
  <p:cSld name="TITLE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1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1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lobe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Blue)">
  <p:cSld name="TITLE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Dark)">
  <p:cSld name="TITLE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3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3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">
  <p:cSld name="TITLE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" y="1831839"/>
            <a:ext cx="4228076" cy="14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 (Blue)">
  <p:cSld name="TITLE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" y="1831839"/>
            <a:ext cx="4228076" cy="14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 (Dark)">
  <p:cSld name="TITLE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50" y="1831839"/>
            <a:ext cx="4228076" cy="14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Dark)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7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5" name="Google Shape;415;p7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16" name="Google Shape;416;p7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Blue)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8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9" name="Google Shape;419;p7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20" name="Google Shape;420;p7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Violet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9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3" name="Google Shape;423;p7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24" name="Google Shape;424;p79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Mint)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0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7" name="Google Shape;427;p8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28" name="Google Shape;428;p80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Lime)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1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1" name="Google Shape;431;p8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32" name="Google Shape;432;p81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lobe 1">
  <p:cSld name="TITLE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 b="-3409" l="0" r="0" t="3419"/>
          <a:stretch/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nes (Dark)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2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5" name="Google Shape;435;p8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36" name="Google Shape;436;p8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nes (Violet)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3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9" name="Google Shape;439;p8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40" name="Google Shape;440;p83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nes (Mint)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4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3" name="Google Shape;443;p8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44" name="Google Shape;444;p84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" type="tx">
  <p:cSld name="TITLE_AND_BOD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5"/>
          <p:cNvSpPr txBox="1"/>
          <p:nvPr>
            <p:ph type="title"/>
          </p:nvPr>
        </p:nvSpPr>
        <p:spPr>
          <a:xfrm>
            <a:off x="2176775" y="612925"/>
            <a:ext cx="47904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7" name="Google Shape;447;p85"/>
          <p:cNvSpPr txBox="1"/>
          <p:nvPr>
            <p:ph idx="1" type="subTitle"/>
          </p:nvPr>
        </p:nvSpPr>
        <p:spPr>
          <a:xfrm>
            <a:off x="2176775" y="1524325"/>
            <a:ext cx="4790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8" name="Google Shape;448;p8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49" name="Google Shape;449;p85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6"/>
          <p:cNvSpPr txBox="1"/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2" name="Google Shape;452;p8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53" name="Google Shape;453;p86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6"/>
          <p:cNvSpPr txBox="1"/>
          <p:nvPr>
            <p:ph idx="1" type="body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Navy Top Banner">
  <p:cSld name="TITLE_ONLY_1_1_1"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7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7" name="Google Shape;457;p87"/>
          <p:cNvSpPr/>
          <p:nvPr/>
        </p:nvSpPr>
        <p:spPr>
          <a:xfrm>
            <a:off x="150" y="0"/>
            <a:ext cx="9144000" cy="4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87"/>
          <p:cNvSpPr txBox="1"/>
          <p:nvPr>
            <p:ph idx="1" type="subTitle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8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60" name="Google Shape;460;p87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7"/>
          <p:cNvSpPr txBox="1"/>
          <p:nvPr>
            <p:ph idx="2" type="body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Dark)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8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4" name="Google Shape;464;p8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65" name="Google Shape;465;p8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88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88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8" name="Google Shape;468;p88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88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0" name="Google Shape;470;p88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88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2" name="Google Shape;472;p88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88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Light)">
  <p:cSld name="TITLE_ONLY_1_1_1_1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9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8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77" name="Google Shape;477;p89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89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89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89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89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89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89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89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85" name="Google Shape;485;p89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Multi)">
  <p:cSld name="TITLE_ONLY_1_1_1_1_1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0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9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89" name="Google Shape;489;p90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90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90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2" name="Google Shape;492;p90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90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90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5" name="Google Shape;495;p90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6" name="Google Shape;496;p90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97" name="Google Shape;497;p90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Dark)">
  <p:cSld name="TITLE_ONLY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1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0" name="Google Shape;500;p9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01" name="Google Shape;501;p91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91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3" name="Google Shape;503;p91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91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91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91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07" name="Google Shape;507;p91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2">
  <p:cSld name="TITLE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3">
            <a:alphaModFix/>
          </a:blip>
          <a:srcRect b="-3420" l="0" r="0" t="3420"/>
          <a:stretch/>
        </p:blipFill>
        <p:spPr>
          <a:xfrm>
            <a:off x="4528650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subTitle"/>
          </p:nvPr>
        </p:nvSpPr>
        <p:spPr>
          <a:xfrm>
            <a:off x="4527181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CONFIDENTIAL. </a:t>
            </a: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Light)">
  <p:cSld name="TITLE_ONLY_1_1_1_1_1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2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0" name="Google Shape;510;p9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11" name="Google Shape;511;p92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2" name="Google Shape;512;p92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3" name="Google Shape;513;p92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4" name="Google Shape;514;p92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5" name="Google Shape;515;p92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6" name="Google Shape;516;p92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7" name="Google Shape;517;p92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Multi)">
  <p:cSld name="TITLE_ONLY_1_1_1_1_1_1_1_1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3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0" name="Google Shape;520;p9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21" name="Google Shape;521;p93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93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3" name="Google Shape;523;p93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4" name="Google Shape;524;p93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5" name="Google Shape;525;p93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6" name="Google Shape;526;p93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27" name="Google Shape;527;p93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Dark)">
  <p:cSld name="TITLE_ONLY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0" name="Google Shape;530;p9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31" name="Google Shape;531;p94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2" name="Google Shape;532;p94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3" name="Google Shape;533;p94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4" name="Google Shape;534;p94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35" name="Google Shape;535;p94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Light)">
  <p:cSld name="TITLE_ONLY_1_1_1_1_1_1_1_1_1_1_2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5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8" name="Google Shape;538;p9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39" name="Google Shape;539;p95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95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95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2" name="Google Shape;542;p95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43" name="Google Shape;543;p95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Multi)">
  <p:cSld name="TITLE_ONLY_1_1_1_1_1_1_1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6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47" name="Google Shape;547;p96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96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96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0" name="Google Shape;550;p96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51" name="Google Shape;551;p96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4 (Dark)">
  <p:cSld name="TITLE_ONLY_1_1_1_1_1_1_1_1_1_1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7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9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5" name="Google Shape;555;p97"/>
          <p:cNvSpPr txBox="1"/>
          <p:nvPr>
            <p:ph idx="1" type="subTitle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6" name="Google Shape;556;p97"/>
          <p:cNvSpPr txBox="1"/>
          <p:nvPr>
            <p:ph idx="2" type="subTitle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57" name="Google Shape;557;p97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97"/>
          <p:cNvSpPr txBox="1"/>
          <p:nvPr>
            <p:ph idx="3" type="subTitle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9" name="Google Shape;559;p97"/>
          <p:cNvSpPr txBox="1"/>
          <p:nvPr>
            <p:ph idx="4" type="subTitle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0" name="Google Shape;560;p97"/>
          <p:cNvSpPr txBox="1"/>
          <p:nvPr>
            <p:ph idx="5" type="subTitle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1" name="Google Shape;561;p97"/>
          <p:cNvSpPr txBox="1"/>
          <p:nvPr>
            <p:ph idx="6" type="subTitle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97"/>
          <p:cNvSpPr txBox="1"/>
          <p:nvPr>
            <p:ph idx="7" type="subTitle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97"/>
          <p:cNvSpPr txBox="1"/>
          <p:nvPr>
            <p:ph idx="8" type="subTitle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4 (Multi)">
  <p:cSld name="TITLE_ONLY_1_1_1_1_1_1_1_1_1_1_1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8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6" name="Google Shape;566;p9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67" name="Google Shape;567;p98"/>
          <p:cNvSpPr txBox="1"/>
          <p:nvPr>
            <p:ph idx="1" type="subTitle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8" name="Google Shape;568;p98"/>
          <p:cNvSpPr txBox="1"/>
          <p:nvPr>
            <p:ph idx="2" type="subTitle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69" name="Google Shape;569;p98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98"/>
          <p:cNvSpPr txBox="1"/>
          <p:nvPr>
            <p:ph idx="3" type="subTitle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1" name="Google Shape;571;p98"/>
          <p:cNvSpPr txBox="1"/>
          <p:nvPr>
            <p:ph idx="4" type="subTitle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2" name="Google Shape;572;p98"/>
          <p:cNvSpPr txBox="1"/>
          <p:nvPr>
            <p:ph idx="5" type="subTitle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3" name="Google Shape;573;p98"/>
          <p:cNvSpPr txBox="1"/>
          <p:nvPr>
            <p:ph idx="6" type="subTitle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" name="Google Shape;574;p98"/>
          <p:cNvSpPr txBox="1"/>
          <p:nvPr>
            <p:ph idx="7" type="subTitle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5" name="Google Shape;575;p98"/>
          <p:cNvSpPr txBox="1"/>
          <p:nvPr>
            <p:ph idx="8" type="subTitle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Dark)">
  <p:cSld name="TITLE_ONLY_1_1_1_1_1_1_1_1_1_1_1_1_1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9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8" name="Google Shape;578;p9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79" name="Google Shape;579;p99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99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81" name="Google Shape;581;p99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99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99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4" name="Google Shape;584;p99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99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Multi)">
  <p:cSld name="TITLE_ONLY_1_1_1_1_1_1_1_1_1_1_1_1_1_1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0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8" name="Google Shape;588;p10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89" name="Google Shape;589;p100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100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91" name="Google Shape;591;p100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00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3" name="Google Shape;593;p100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p100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5" name="Google Shape;595;p100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1"/>
          <p:cNvSpPr txBox="1"/>
          <p:nvPr>
            <p:ph type="title"/>
          </p:nvPr>
        </p:nvSpPr>
        <p:spPr>
          <a:xfrm>
            <a:off x="1817875" y="1198515"/>
            <a:ext cx="5477100" cy="197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8" name="Google Shape;598;p101"/>
          <p:cNvSpPr txBox="1"/>
          <p:nvPr>
            <p:ph idx="1" type="subTitle"/>
          </p:nvPr>
        </p:nvSpPr>
        <p:spPr>
          <a:xfrm>
            <a:off x="1817875" y="3542325"/>
            <a:ext cx="547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p10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CONFIDENTIAL -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00" name="Google Shape;600;p101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01"/>
          <p:cNvSpPr txBox="1"/>
          <p:nvPr>
            <p:ph idx="2" type="subTitle"/>
          </p:nvPr>
        </p:nvSpPr>
        <p:spPr>
          <a:xfrm>
            <a:off x="1817875" y="3768575"/>
            <a:ext cx="547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3.xml"/><Relationship Id="rId62" Type="http://schemas.openxmlformats.org/officeDocument/2006/relationships/slideLayout" Target="../slideLayouts/slideLayout117.xml"/><Relationship Id="rId61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75.xml"/><Relationship Id="rId64" Type="http://schemas.openxmlformats.org/officeDocument/2006/relationships/slideLayout" Target="../slideLayouts/slideLayout119.xml"/><Relationship Id="rId63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77.xml"/><Relationship Id="rId66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76.xml"/><Relationship Id="rId65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79.xml"/><Relationship Id="rId68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78.xml"/><Relationship Id="rId67" Type="http://schemas.openxmlformats.org/officeDocument/2006/relationships/slideLayout" Target="../slideLayouts/slideLayout122.xml"/><Relationship Id="rId60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0.xml"/><Relationship Id="rId69" Type="http://schemas.openxmlformats.org/officeDocument/2006/relationships/theme" Target="../theme/theme3.xml"/><Relationship Id="rId28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4.xml"/><Relationship Id="rId51" Type="http://schemas.openxmlformats.org/officeDocument/2006/relationships/slideLayout" Target="../slideLayouts/slideLayout106.xml"/><Relationship Id="rId50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08.xml"/><Relationship Id="rId52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68.xml"/><Relationship Id="rId5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67.xml"/><Relationship Id="rId56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70.xml"/><Relationship Id="rId5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69.xml"/><Relationship Id="rId58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2600" y="1553875"/>
            <a:ext cx="7918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 txBox="1"/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4" name="Google Shape;334;p57"/>
          <p:cNvSpPr txBox="1"/>
          <p:nvPr>
            <p:ph idx="1" type="body"/>
          </p:nvPr>
        </p:nvSpPr>
        <p:spPr>
          <a:xfrm>
            <a:off x="612600" y="1553875"/>
            <a:ext cx="7918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5" name="Google Shape;33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  <p:sldLayoutId id="2147483748" r:id="rId46"/>
    <p:sldLayoutId id="2147483749" r:id="rId47"/>
    <p:sldLayoutId id="2147483750" r:id="rId48"/>
    <p:sldLayoutId id="2147483751" r:id="rId49"/>
    <p:sldLayoutId id="2147483752" r:id="rId50"/>
    <p:sldLayoutId id="2147483753" r:id="rId51"/>
    <p:sldLayoutId id="2147483754" r:id="rId52"/>
    <p:sldLayoutId id="2147483755" r:id="rId53"/>
    <p:sldLayoutId id="2147483756" r:id="rId54"/>
    <p:sldLayoutId id="2147483757" r:id="rId55"/>
    <p:sldLayoutId id="2147483758" r:id="rId56"/>
    <p:sldLayoutId id="2147483759" r:id="rId57"/>
    <p:sldLayoutId id="2147483760" r:id="rId58"/>
    <p:sldLayoutId id="2147483761" r:id="rId59"/>
    <p:sldLayoutId id="2147483762" r:id="rId60"/>
    <p:sldLayoutId id="2147483763" r:id="rId61"/>
    <p:sldLayoutId id="2147483764" r:id="rId62"/>
    <p:sldLayoutId id="2147483765" r:id="rId63"/>
    <p:sldLayoutId id="2147483766" r:id="rId64"/>
    <p:sldLayoutId id="2147483767" r:id="rId65"/>
    <p:sldLayoutId id="2147483768" r:id="rId66"/>
    <p:sldLayoutId id="2147483769" r:id="rId67"/>
    <p:sldLayoutId id="2147483770" r:id="rId6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ites.google.com/udacity.com/nextgenerationtechboosterschol/overview/faqs/final-assessment-test" TargetMode="External"/><Relationship Id="rId4" Type="http://schemas.openxmlformats.org/officeDocument/2006/relationships/hyperlink" Target="https://community.udacity.com/c/next-gen-resource-hub/weekly-schedule" TargetMode="External"/><Relationship Id="rId5" Type="http://schemas.openxmlformats.org/officeDocument/2006/relationships/image" Target="../media/image9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ites.google.com/udacity.com/nextgenerationtechboosterschol/overview/faqs/final-assessment-test" TargetMode="External"/><Relationship Id="rId4" Type="http://schemas.openxmlformats.org/officeDocument/2006/relationships/hyperlink" Target="https://community.udacity.com/c/next-gen-resource-hub/weekly-schedule" TargetMode="External"/><Relationship Id="rId5" Type="http://schemas.openxmlformats.org/officeDocument/2006/relationships/image" Target="../media/image9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3.png"/><Relationship Id="rId4" Type="http://schemas.openxmlformats.org/officeDocument/2006/relationships/hyperlink" Target="https://www.udacity.com/dashboard" TargetMode="External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8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4.png"/><Relationship Id="rId4" Type="http://schemas.openxmlformats.org/officeDocument/2006/relationships/image" Target="../media/image9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5" Type="http://schemas.openxmlformats.org/officeDocument/2006/relationships/hyperlink" Target="https://emojipedia.org/party-popper/" TargetMode="External"/><Relationship Id="rId6" Type="http://schemas.openxmlformats.org/officeDocument/2006/relationships/image" Target="../media/image1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udacity.com/dashboard" TargetMode="External"/><Relationship Id="rId4" Type="http://schemas.openxmlformats.org/officeDocument/2006/relationships/image" Target="../media/image97.png"/><Relationship Id="rId5" Type="http://schemas.openxmlformats.org/officeDocument/2006/relationships/image" Target="../media/image1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7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10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3.png"/><Relationship Id="rId4" Type="http://schemas.openxmlformats.org/officeDocument/2006/relationships/image" Target="../media/image10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1.png"/><Relationship Id="rId4" Type="http://schemas.openxmlformats.org/officeDocument/2006/relationships/image" Target="../media/image1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mmunity.udacity.com/c/next-gen-resource-hub/community-code-of-conduct" TargetMode="External"/><Relationship Id="rId4" Type="http://schemas.openxmlformats.org/officeDocument/2006/relationships/image" Target="../media/image1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mmunity.udacity.com/c/next-gen-resource-hub/guide-to-community" TargetMode="External"/><Relationship Id="rId4" Type="http://schemas.openxmlformats.org/officeDocument/2006/relationships/image" Target="../media/image1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mmunity.udacity.com/c/next-gen-general-discussion/" TargetMode="External"/><Relationship Id="rId4" Type="http://schemas.openxmlformats.org/officeDocument/2006/relationships/hyperlink" Target="https://community.udacity.com/c/next-gen-general-discussion/" TargetMode="External"/><Relationship Id="rId5" Type="http://schemas.openxmlformats.org/officeDocument/2006/relationships/image" Target="../media/image7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udacity.com/blog/2020/10/how-the-machine-learning-scholarship-program-for-microsoft-azure-changed-students-lives-part-1.html" TargetMode="External"/><Relationship Id="rId4" Type="http://schemas.openxmlformats.org/officeDocument/2006/relationships/image" Target="../media/image11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7.png"/><Relationship Id="rId4" Type="http://schemas.openxmlformats.org/officeDocument/2006/relationships/image" Target="../media/image119.png"/><Relationship Id="rId5" Type="http://schemas.openxmlformats.org/officeDocument/2006/relationships/hyperlink" Target="https://community.udacity.com/c/next-gen-resource-hub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2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7.jpg"/><Relationship Id="rId4" Type="http://schemas.openxmlformats.org/officeDocument/2006/relationships/image" Target="../media/image1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5.png"/><Relationship Id="rId4" Type="http://schemas.openxmlformats.org/officeDocument/2006/relationships/image" Target="../media/image129.png"/><Relationship Id="rId5" Type="http://schemas.openxmlformats.org/officeDocument/2006/relationships/hyperlink" Target="https://dateful.com/time-zone-converter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udacityscholarships.zendesk.com/hc/en-us/categories/26584745252877-Bertelsmann-Next-Generation-Tech-Booster" TargetMode="External"/><Relationship Id="rId4" Type="http://schemas.openxmlformats.org/officeDocument/2006/relationships/hyperlink" Target="https://udacity.zendesk.com/hc/en-us/requests/new?ticket_form_id=210726" TargetMode="External"/><Relationship Id="rId5" Type="http://schemas.openxmlformats.org/officeDocument/2006/relationships/image" Target="../media/image1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Relationship Id="rId11" Type="http://schemas.openxmlformats.org/officeDocument/2006/relationships/image" Target="../media/image84.png"/><Relationship Id="rId10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6"/>
          <p:cNvSpPr txBox="1"/>
          <p:nvPr>
            <p:ph type="ctrTitle"/>
          </p:nvPr>
        </p:nvSpPr>
        <p:spPr>
          <a:xfrm>
            <a:off x="612600" y="1799250"/>
            <a:ext cx="8531400" cy="110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"/>
              <a:buNone/>
            </a:pPr>
            <a:r>
              <a:rPr lang="en" sz="4400">
                <a:latin typeface="Open Sans"/>
                <a:ea typeface="Open Sans"/>
                <a:cs typeface="Open Sans"/>
                <a:sym typeface="Open Sans"/>
              </a:rPr>
              <a:t>Challenge Kick-off (Phase 1)</a:t>
            </a:r>
            <a:endParaRPr sz="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26"/>
          <p:cNvSpPr txBox="1"/>
          <p:nvPr>
            <p:ph idx="1" type="subTitle"/>
          </p:nvPr>
        </p:nvSpPr>
        <p:spPr>
          <a:xfrm>
            <a:off x="612600" y="2800800"/>
            <a:ext cx="55521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Next Generation Tech Booster Scholarship Program powered by Bertelsmann</a:t>
            </a:r>
            <a:endParaRPr sz="1800"/>
          </a:p>
        </p:txBody>
      </p:sp>
      <p:sp>
        <p:nvSpPr>
          <p:cNvPr id="701" name="Google Shape;701;p126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December 12, 2024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5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Do I Move On to Phase 2?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96" name="Google Shape;796;p135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35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35"/>
          <p:cNvSpPr txBox="1"/>
          <p:nvPr/>
        </p:nvSpPr>
        <p:spPr>
          <a:xfrm>
            <a:off x="569425" y="1214575"/>
            <a:ext cx="841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the 17,000 Challenge Course recipients, 500 will be selected for the full Nanodegree program. You will be ‘eligible’ for Phase 2 selections, if you meet the following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selection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criteria: 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135"/>
          <p:cNvSpPr txBox="1"/>
          <p:nvPr/>
        </p:nvSpPr>
        <p:spPr>
          <a:xfrm>
            <a:off x="562650" y="1826300"/>
            <a:ext cx="80187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100% completion of all Challenge coursework and materials, by the February 12th, 2025 deadline. This includes: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Lessons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Videos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Quizzes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1000"/>
              </a:spcAft>
              <a:buSzPts val="1400"/>
              <a:buFont typeface="Open Sans"/>
              <a:buAutoNum type="arabicPeriod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Passing the Certification Assessment (CA)</a:t>
            </a:r>
            <a:br>
              <a:rPr b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You will be able to take the CA as well as reattempt it (when you don’t pass it) from within your Challenge Course, until the Phase 1 deadline of Feb 12th, 2025 [11:59 PM CET]</a:t>
            </a:r>
            <a:b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Reminder: The Challenge Course does not include any Projects</a:t>
            </a:r>
            <a:endParaRPr b="1" i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0" name="Google Shape;80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300" y="4229202"/>
            <a:ext cx="363450" cy="3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6"/>
          <p:cNvSpPr txBox="1"/>
          <p:nvPr>
            <p:ph type="title"/>
          </p:nvPr>
        </p:nvSpPr>
        <p:spPr>
          <a:xfrm>
            <a:off x="606825" y="546150"/>
            <a:ext cx="68436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is the Certification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Assessment?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6" name="Google Shape;806;p136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36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36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36"/>
          <p:cNvSpPr/>
          <p:nvPr/>
        </p:nvSpPr>
        <p:spPr>
          <a:xfrm>
            <a:off x="5014500" y="12900"/>
            <a:ext cx="4129500" cy="511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36"/>
          <p:cNvSpPr txBox="1"/>
          <p:nvPr/>
        </p:nvSpPr>
        <p:spPr>
          <a:xfrm>
            <a:off x="5471100" y="2671125"/>
            <a:ext cx="3216300" cy="615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Certification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 Course within the Challenge Course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136"/>
          <p:cNvSpPr txBox="1"/>
          <p:nvPr/>
        </p:nvSpPr>
        <p:spPr>
          <a:xfrm>
            <a:off x="680975" y="1041475"/>
            <a:ext cx="40047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 Light"/>
              <a:buChar char="●"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This assessment is one of the two main criteria used to determine Phase 2 selections </a:t>
            </a: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 Light"/>
              <a:buChar char="●"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test will consist of questions that will test you on your knowledge of concepts covered in the Challenge Course </a:t>
            </a:r>
            <a:b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 Light"/>
              <a:buChar char="●"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Passing this assessment earns you a Certificate of Completion, passing this assessment is also key to be ‘eligible’ for Phase 2.  </a:t>
            </a:r>
            <a:b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●"/>
            </a:pP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details about this test in the  </a:t>
            </a: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‘Certification Assessment’ </a:t>
            </a: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course</a:t>
            </a:r>
            <a:r>
              <a:rPr lang="en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inside your Challenge Course</a:t>
            </a:r>
            <a:endParaRPr sz="13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12" name="Google Shape;81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562" y="1847348"/>
            <a:ext cx="4061374" cy="7612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7"/>
          <p:cNvSpPr txBox="1"/>
          <p:nvPr>
            <p:ph type="title"/>
          </p:nvPr>
        </p:nvSpPr>
        <p:spPr>
          <a:xfrm>
            <a:off x="606825" y="546150"/>
            <a:ext cx="41295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Certification Assessment - Key Details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8" name="Google Shape;818;p137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37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37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37"/>
          <p:cNvSpPr/>
          <p:nvPr/>
        </p:nvSpPr>
        <p:spPr>
          <a:xfrm>
            <a:off x="5014500" y="12900"/>
            <a:ext cx="4129500" cy="511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37">
            <a:hlinkClick r:id="rId3"/>
          </p:cNvPr>
          <p:cNvSpPr txBox="1"/>
          <p:nvPr/>
        </p:nvSpPr>
        <p:spPr>
          <a:xfrm>
            <a:off x="5594150" y="3348575"/>
            <a:ext cx="3216300" cy="400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Certification Assessment FAQs</a:t>
            </a:r>
            <a:endParaRPr b="1" u="sng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3" name="Google Shape;823;p137"/>
          <p:cNvSpPr txBox="1"/>
          <p:nvPr/>
        </p:nvSpPr>
        <p:spPr>
          <a:xfrm>
            <a:off x="504150" y="1157525"/>
            <a:ext cx="4200900" cy="3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Completely online and will consist of MCQs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Is available to attempt inside your Challenge Course itself and you can attempt it until Phase 1 deadline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Duration of this assessment is 60 minutes. 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There will be a countdown timer on the screen. 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You can’t pause the time, and once the timer reaches 0 seconds, the assessment will be automatically submitted.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You cannot skip any question or return to any previous one.</a:t>
            </a:r>
            <a:r>
              <a:rPr lang="en" sz="1200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So, take the time to thoughtfully answer each question while keeping track of the timer.</a:t>
            </a:r>
            <a:endParaRPr sz="1200">
              <a:solidFill>
                <a:srgbClr val="0B0B0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E3D4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24" name="Google Shape;824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800" y="640275"/>
            <a:ext cx="2518900" cy="2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8"/>
          <p:cNvSpPr txBox="1"/>
          <p:nvPr>
            <p:ph type="title"/>
          </p:nvPr>
        </p:nvSpPr>
        <p:spPr>
          <a:xfrm>
            <a:off x="606825" y="546150"/>
            <a:ext cx="41295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Certification Assessment - Key Details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30" name="Google Shape;830;p138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38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38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38"/>
          <p:cNvSpPr/>
          <p:nvPr/>
        </p:nvSpPr>
        <p:spPr>
          <a:xfrm>
            <a:off x="5014500" y="12900"/>
            <a:ext cx="4129500" cy="511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38">
            <a:hlinkClick r:id="rId3"/>
          </p:cNvPr>
          <p:cNvSpPr txBox="1"/>
          <p:nvPr/>
        </p:nvSpPr>
        <p:spPr>
          <a:xfrm>
            <a:off x="5594150" y="3348575"/>
            <a:ext cx="3216300" cy="400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Certification Assessment FAQs</a:t>
            </a:r>
            <a:endParaRPr b="1" u="sng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5" name="Google Shape;835;p138"/>
          <p:cNvSpPr txBox="1"/>
          <p:nvPr/>
        </p:nvSpPr>
        <p:spPr>
          <a:xfrm>
            <a:off x="571125" y="1549050"/>
            <a:ext cx="42009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You will  receive a “Certificate of Completion” in your track if you pass the Certification Assessment </a:t>
            </a:r>
            <a:b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B0B0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 case you do not pass the assessment,  you will be able to reattempt the Certification Assessment, again </a:t>
            </a:r>
            <a: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until</a:t>
            </a:r>
            <a: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Feb 12, 2025</a:t>
            </a:r>
            <a:b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B0B0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0B0B0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You cannot retake the assessment once you have passed it</a:t>
            </a:r>
            <a:endParaRPr>
              <a:solidFill>
                <a:srgbClr val="2E3D4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36" name="Google Shape;83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800" y="640275"/>
            <a:ext cx="2518900" cy="2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9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the </a:t>
            </a:r>
            <a:br>
              <a:rPr lang="en"/>
            </a:br>
            <a:r>
              <a:rPr lang="en"/>
              <a:t>Challenge Course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40"/>
          <p:cNvPicPr preferRelativeResize="0"/>
          <p:nvPr/>
        </p:nvPicPr>
        <p:blipFill rotWithShape="1">
          <a:blip r:embed="rId3">
            <a:alphaModFix/>
          </a:blip>
          <a:srcRect b="0" l="0" r="71967" t="0"/>
          <a:stretch/>
        </p:blipFill>
        <p:spPr>
          <a:xfrm>
            <a:off x="783050" y="1603550"/>
            <a:ext cx="1844001" cy="31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40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1"/>
                </a:solidFill>
              </a:rPr>
              <a:t>he Challenge Course is live in your Classroom!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8" name="Google Shape;848;p140"/>
          <p:cNvSpPr txBox="1"/>
          <p:nvPr/>
        </p:nvSpPr>
        <p:spPr>
          <a:xfrm>
            <a:off x="308050" y="1054850"/>
            <a:ext cx="8345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AutoNum type="arabicPeriod"/>
            </a:pPr>
            <a:r>
              <a:rPr lang="en" sz="11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rPr>
              <a:t>Login to your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 Udacity Classroom</a:t>
            </a: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rPr>
              <a:t>&amp; look for the Challenge Course under </a:t>
            </a:r>
            <a:r>
              <a:rPr b="1" lang="en" sz="11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rPr>
              <a:t>‘Currently Learning’ tab</a:t>
            </a:r>
            <a:endParaRPr b="1" sz="1100">
              <a:solidFill>
                <a:srgbClr val="2E3D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AutoNum type="arabicPeriod"/>
            </a:pPr>
            <a:r>
              <a:rPr lang="en" sz="11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rPr>
              <a:t>Click the Challenge </a:t>
            </a:r>
            <a:r>
              <a:rPr lang="en" sz="11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rPr>
              <a:t>Course</a:t>
            </a:r>
            <a:r>
              <a:rPr lang="en" sz="11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rPr>
              <a:t> card to begin!</a:t>
            </a:r>
            <a:endParaRPr sz="1100">
              <a:solidFill>
                <a:srgbClr val="2E3D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9" name="Google Shape;849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775" y="2039850"/>
            <a:ext cx="1653700" cy="26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0200" y="2039850"/>
            <a:ext cx="1773575" cy="26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40"/>
          <p:cNvSpPr txBox="1"/>
          <p:nvPr/>
        </p:nvSpPr>
        <p:spPr>
          <a:xfrm>
            <a:off x="6473500" y="2597125"/>
            <a:ext cx="219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If you have enrolled in   multiple courses at Udacity - you will have to scroll through those courses to find your Challenge Course! </a:t>
            </a:r>
            <a:endParaRPr b="1" i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2" name="Google Shape;852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1700" y="2233677"/>
            <a:ext cx="363450" cy="3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1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Once inside the course, begin your journey with the ‘Begin your Journey’ Course, then move on to the technical content in the second course!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58" name="Google Shape;858;p141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41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41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1" name="Google Shape;861;p141"/>
          <p:cNvPicPr preferRelativeResize="0"/>
          <p:nvPr/>
        </p:nvPicPr>
        <p:blipFill rotWithShape="1">
          <a:blip r:embed="rId3">
            <a:alphaModFix/>
          </a:blip>
          <a:srcRect b="51813" l="0" r="0" t="-1215"/>
          <a:stretch/>
        </p:blipFill>
        <p:spPr>
          <a:xfrm>
            <a:off x="270950" y="1269950"/>
            <a:ext cx="3760950" cy="1879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862" name="Google Shape;862;p141"/>
          <p:cNvCxnSpPr>
            <a:stCxn id="861" idx="2"/>
            <a:endCxn id="863" idx="1"/>
          </p:cNvCxnSpPr>
          <p:nvPr/>
        </p:nvCxnSpPr>
        <p:spPr>
          <a:xfrm flipH="1" rot="-5400000">
            <a:off x="2888525" y="2412226"/>
            <a:ext cx="464700" cy="19389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4" name="Google Shape;86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725" y="2469500"/>
            <a:ext cx="4748877" cy="25205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42"/>
          <p:cNvSpPr txBox="1"/>
          <p:nvPr/>
        </p:nvSpPr>
        <p:spPr>
          <a:xfrm>
            <a:off x="1110100" y="192925"/>
            <a:ext cx="5180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Challenge </a:t>
            </a:r>
            <a:r>
              <a:rPr lang="en" sz="30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Course Alert!</a:t>
            </a:r>
            <a:endParaRPr sz="3000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0" name="Google Shape;870;p142"/>
          <p:cNvSpPr txBox="1"/>
          <p:nvPr/>
        </p:nvSpPr>
        <p:spPr>
          <a:xfrm>
            <a:off x="490975" y="984325"/>
            <a:ext cx="7648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All accepted Challenge participants must start the program</a:t>
            </a: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by Jan 6, 2025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to meet the </a:t>
            </a:r>
            <a:r>
              <a:rPr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‘Active Participation Requirement’</a:t>
            </a:r>
            <a:endParaRPr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To fulfill the active participant requirement: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Log into your Udacity account and </a:t>
            </a:r>
            <a:r>
              <a:rPr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click on your Challenge Course Card</a:t>
            </a:r>
            <a:br>
              <a:rPr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Start the course by clicking into a </a:t>
            </a:r>
            <a:r>
              <a:rPr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minimum of one (1) Lesson and completing one Concept inside it. </a:t>
            </a:r>
            <a:endParaRPr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Both steps mentioned above must be done </a:t>
            </a:r>
            <a:r>
              <a:rPr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BEFORE Jan 6, 2025 @ 11:59 PM CET</a:t>
            </a:r>
            <a:r>
              <a:rPr lang="en" sz="1300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or you will be automatically unenrolled from the program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1" name="Google Shape;87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0" y="319951"/>
            <a:ext cx="40018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43"/>
          <p:cNvSpPr/>
          <p:nvPr/>
        </p:nvSpPr>
        <p:spPr>
          <a:xfrm>
            <a:off x="-14125" y="0"/>
            <a:ext cx="4899900" cy="515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43"/>
          <p:cNvSpPr/>
          <p:nvPr/>
        </p:nvSpPr>
        <p:spPr>
          <a:xfrm>
            <a:off x="4885675" y="8900"/>
            <a:ext cx="4258500" cy="5143500"/>
          </a:xfrm>
          <a:prstGeom prst="rect">
            <a:avLst/>
          </a:prstGeom>
          <a:solidFill>
            <a:srgbClr val="FAF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43"/>
          <p:cNvSpPr txBox="1"/>
          <p:nvPr/>
        </p:nvSpPr>
        <p:spPr>
          <a:xfrm>
            <a:off x="151925" y="473200"/>
            <a:ext cx="45678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Ask for help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! </a:t>
            </a:r>
            <a:b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will be added to your Track-Specific spaces in community by </a:t>
            </a:r>
            <a:r>
              <a:rPr b="1"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Monday, </a:t>
            </a:r>
            <a:br>
              <a:rPr b="1"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Dec 16th, 2024</a:t>
            </a:r>
            <a:br>
              <a:rPr b="1"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[GenAI | Ethical Hacker | Digital Marketing| 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Whenever you have a technical doubt, you can reach out for support in these spaces.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fellow learners from the same track will be present here along with a technical expert (Tutor!)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Tutors will conduct weekly office-hours and will share resources in the track-space.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Stay tuned to meet your Tutors in the Community on Dec 16th!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p143"/>
          <p:cNvSpPr txBox="1"/>
          <p:nvPr/>
        </p:nvSpPr>
        <p:spPr>
          <a:xfrm>
            <a:off x="5543125" y="3323224"/>
            <a:ext cx="31830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Tips </a:t>
            </a:r>
            <a:r>
              <a:rPr lang="en" sz="28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</a:t>
            </a:r>
            <a:r>
              <a:rPr lang="en" sz="28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or Challenge Course success!</a:t>
            </a:r>
            <a:endParaRPr sz="2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0" name="Google Shape;88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726" y="1044386"/>
            <a:ext cx="2293268" cy="219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44"/>
          <p:cNvSpPr/>
          <p:nvPr/>
        </p:nvSpPr>
        <p:spPr>
          <a:xfrm>
            <a:off x="-14125" y="0"/>
            <a:ext cx="4899900" cy="515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44"/>
          <p:cNvSpPr/>
          <p:nvPr/>
        </p:nvSpPr>
        <p:spPr>
          <a:xfrm>
            <a:off x="4885675" y="8900"/>
            <a:ext cx="4258500" cy="5143500"/>
          </a:xfrm>
          <a:prstGeom prst="rect">
            <a:avLst/>
          </a:prstGeom>
          <a:solidFill>
            <a:srgbClr val="FAF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144"/>
          <p:cNvSpPr txBox="1"/>
          <p:nvPr/>
        </p:nvSpPr>
        <p:spPr>
          <a:xfrm>
            <a:off x="151925" y="473200"/>
            <a:ext cx="45678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Spend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2-4 hours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 the course each week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Consistent study sessions will help you retain information </a:t>
            </a:r>
            <a:b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Combat Imposter Syndrome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Acknowledge what you’re feeling &amp; focus on what you’re able to do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Move away from negative self-talk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Think about what you may be missing out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 that mistakes happen - it’s not because you’re not qualified!</a:t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8" name="Google Shape;888;p144"/>
          <p:cNvSpPr txBox="1"/>
          <p:nvPr/>
        </p:nvSpPr>
        <p:spPr>
          <a:xfrm>
            <a:off x="5543125" y="3323224"/>
            <a:ext cx="31830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Tips </a:t>
            </a:r>
            <a:r>
              <a:rPr lang="en" sz="28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</a:t>
            </a:r>
            <a:r>
              <a:rPr lang="en" sz="28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or Challenge Course success!</a:t>
            </a:r>
            <a:endParaRPr sz="2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9" name="Google Shape;88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726" y="1044386"/>
            <a:ext cx="2293268" cy="219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050" y="0"/>
            <a:ext cx="3642950" cy="36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3615650" cy="36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27"/>
          <p:cNvSpPr txBox="1"/>
          <p:nvPr>
            <p:ph type="title"/>
          </p:nvPr>
        </p:nvSpPr>
        <p:spPr>
          <a:xfrm>
            <a:off x="2129925" y="3564125"/>
            <a:ext cx="47904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</a:rPr>
              <a:t>CONGRATULATIONS! </a:t>
            </a:r>
            <a:r>
              <a:rPr lang="en" sz="3500">
                <a:solidFill>
                  <a:schemeClr val="accen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🎉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709" name="Google Shape;709;p127"/>
          <p:cNvSpPr txBox="1"/>
          <p:nvPr>
            <p:ph idx="1" type="subTitle"/>
          </p:nvPr>
        </p:nvSpPr>
        <p:spPr>
          <a:xfrm>
            <a:off x="2129925" y="4318625"/>
            <a:ext cx="4790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We’re excited to welcome you to the 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Next Generation Tech Booster Scholarship Program!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10" name="Google Shape;71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3649" y="7325"/>
            <a:ext cx="3642950" cy="36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45"/>
          <p:cNvSpPr/>
          <p:nvPr/>
        </p:nvSpPr>
        <p:spPr>
          <a:xfrm>
            <a:off x="5014600" y="25775"/>
            <a:ext cx="4129500" cy="511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45"/>
          <p:cNvSpPr txBox="1"/>
          <p:nvPr/>
        </p:nvSpPr>
        <p:spPr>
          <a:xfrm>
            <a:off x="400325" y="946200"/>
            <a:ext cx="4270200" cy="3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Course Accessibility: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24/7</a:t>
            </a:r>
            <a:b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 deadline: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Feb 12, 2025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Course Completion: There is no clear indicator inside the classroom - we recommend a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manual double check.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○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Watch all videos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○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Attempt all quizzes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○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Complete all exercises!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accent4"/>
                </a:highlight>
                <a:latin typeface="Open Sans"/>
                <a:ea typeface="Open Sans"/>
                <a:cs typeface="Open Sans"/>
                <a:sym typeface="Open Sans"/>
              </a:rPr>
              <a:t>You must start the Challenge Course before </a:t>
            </a:r>
            <a:br>
              <a:rPr lang="en" sz="1300">
                <a:solidFill>
                  <a:schemeClr val="dk1"/>
                </a:solidFill>
                <a:highlight>
                  <a:schemeClr val="accent4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300">
                <a:solidFill>
                  <a:schemeClr val="dk1"/>
                </a:solidFill>
                <a:highlight>
                  <a:schemeClr val="accent4"/>
                </a:highlight>
                <a:latin typeface="Open Sans"/>
                <a:ea typeface="Open Sans"/>
                <a:cs typeface="Open Sans"/>
                <a:sym typeface="Open Sans"/>
              </a:rPr>
              <a:t>Jan 5, 2024 </a:t>
            </a:r>
            <a:r>
              <a:rPr lang="en" sz="1300">
                <a:solidFill>
                  <a:schemeClr val="dk1"/>
                </a:solidFill>
                <a:highlight>
                  <a:schemeClr val="accent4"/>
                </a:highlight>
                <a:latin typeface="Open Sans"/>
                <a:ea typeface="Open Sans"/>
                <a:cs typeface="Open Sans"/>
                <a:sym typeface="Open Sans"/>
              </a:rPr>
              <a:t>to fulfil the Active Participation Criteria</a:t>
            </a:r>
            <a:endParaRPr sz="1300">
              <a:solidFill>
                <a:schemeClr val="dk1"/>
              </a:solidFill>
              <a:highlight>
                <a:schemeClr val="accent4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must pass the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Certification Assessment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by Phase 1 deadline of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Feb 12, 2025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6" name="Google Shape;896;p145"/>
          <p:cNvSpPr txBox="1"/>
          <p:nvPr/>
        </p:nvSpPr>
        <p:spPr>
          <a:xfrm>
            <a:off x="605850" y="386725"/>
            <a:ext cx="4395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Key Things to Note</a:t>
            </a:r>
            <a:endParaRPr sz="3000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7" name="Google Shape;897;p145"/>
          <p:cNvSpPr txBox="1"/>
          <p:nvPr/>
        </p:nvSpPr>
        <p:spPr>
          <a:xfrm>
            <a:off x="5403550" y="786350"/>
            <a:ext cx="33516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full Scholarship program will run from March 5, 2025 to July 12, 2025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Phase 1 Results will be notified on March 3, 2025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8" name="Google Shape;89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150" y="2177025"/>
            <a:ext cx="2492401" cy="249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6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Community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7"/>
          <p:cNvSpPr txBox="1"/>
          <p:nvPr>
            <p:ph type="title"/>
          </p:nvPr>
        </p:nvSpPr>
        <p:spPr>
          <a:xfrm>
            <a:off x="324975" y="372388"/>
            <a:ext cx="7471200" cy="710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pen Sans Light"/>
                <a:ea typeface="Open Sans Light"/>
                <a:cs typeface="Open Sans Light"/>
                <a:sym typeface="Open Sans Light"/>
              </a:rPr>
              <a:t>How to join Udacity Community? </a:t>
            </a:r>
            <a:endParaRPr sz="2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09" name="Google Shape;909;p147"/>
          <p:cNvSpPr txBox="1"/>
          <p:nvPr/>
        </p:nvSpPr>
        <p:spPr>
          <a:xfrm>
            <a:off x="324975" y="981300"/>
            <a:ext cx="28911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5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Join Community via Classroom!</a:t>
            </a:r>
            <a:endParaRPr sz="11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 1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Login to your </a:t>
            </a:r>
            <a:r>
              <a:rPr lang="en" sz="11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Udacity Classroom</a:t>
            </a:r>
            <a:r>
              <a:rPr lang="en" sz="1100">
                <a:solidFill>
                  <a:srgbClr val="2015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From the ‘Currently Learning’ tab, click into your Challenge Course card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 2.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Expand the </a:t>
            </a:r>
            <a:r>
              <a:rPr b="1" lang="en" sz="1100">
                <a:solidFill>
                  <a:srgbClr val="00C5A1"/>
                </a:solidFill>
                <a:latin typeface="Open Sans"/>
                <a:ea typeface="Open Sans"/>
                <a:cs typeface="Open Sans"/>
                <a:sym typeface="Open Sans"/>
              </a:rPr>
              <a:t>’Begin Your Journey’’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course of your Nanodegree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 3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Click into the</a:t>
            </a:r>
            <a:r>
              <a:rPr lang="en" sz="1100">
                <a:solidFill>
                  <a:srgbClr val="00C5A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lang="en" sz="1100">
                <a:solidFill>
                  <a:srgbClr val="00C5A1"/>
                </a:solidFill>
                <a:latin typeface="Open Sans"/>
                <a:ea typeface="Open Sans"/>
                <a:cs typeface="Open Sans"/>
                <a:sym typeface="Open Sans"/>
              </a:rPr>
              <a:t>‘Your Community’</a:t>
            </a: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lesson of the ‘Getting Started’’ module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 4.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Click the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rgbClr val="00C5A1"/>
                </a:solidFill>
                <a:latin typeface="Open Sans"/>
                <a:ea typeface="Open Sans"/>
                <a:cs typeface="Open Sans"/>
                <a:sym typeface="Open Sans"/>
              </a:rPr>
              <a:t>’Go to your Community’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button</a:t>
            </a:r>
            <a:b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 5. 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Next, you will find yourself inside the Udacity Community. Look for the </a:t>
            </a: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‘Next-Gen Tech Booster Scholarship’ 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spaces on the left-side bar and start exploring!</a:t>
            </a:r>
            <a:b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300"/>
          </a:p>
        </p:txBody>
      </p:sp>
      <p:pic>
        <p:nvPicPr>
          <p:cNvPr id="910" name="Google Shape;910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9" y="4808400"/>
            <a:ext cx="807475" cy="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47"/>
          <p:cNvSpPr/>
          <p:nvPr/>
        </p:nvSpPr>
        <p:spPr>
          <a:xfrm>
            <a:off x="3518825" y="1151100"/>
            <a:ext cx="5078700" cy="3647100"/>
          </a:xfrm>
          <a:prstGeom prst="roundRect">
            <a:avLst>
              <a:gd fmla="val 2341" name="adj"/>
            </a:avLst>
          </a:prstGeom>
          <a:gradFill>
            <a:gsLst>
              <a:gs pos="0">
                <a:srgbClr val="A7C4FF"/>
              </a:gs>
              <a:gs pos="100000">
                <a:srgbClr val="2B6EF9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12" name="Google Shape;912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5550" y="1242800"/>
            <a:ext cx="4845050" cy="3463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47"/>
          <p:cNvSpPr/>
          <p:nvPr/>
        </p:nvSpPr>
        <p:spPr>
          <a:xfrm>
            <a:off x="6038425" y="2511000"/>
            <a:ext cx="234600" cy="12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4" name="Google Shape;914;p147"/>
          <p:cNvSpPr/>
          <p:nvPr/>
        </p:nvSpPr>
        <p:spPr>
          <a:xfrm>
            <a:off x="3831600" y="3123100"/>
            <a:ext cx="1164300" cy="26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48"/>
          <p:cNvSpPr/>
          <p:nvPr/>
        </p:nvSpPr>
        <p:spPr>
          <a:xfrm>
            <a:off x="6835825" y="2772900"/>
            <a:ext cx="2037600" cy="2225700"/>
          </a:xfrm>
          <a:prstGeom prst="roundRect">
            <a:avLst>
              <a:gd fmla="val 2341" name="adj"/>
            </a:avLst>
          </a:prstGeom>
          <a:gradFill>
            <a:gsLst>
              <a:gs pos="0">
                <a:srgbClr val="00C5A1"/>
              </a:gs>
              <a:gs pos="100000">
                <a:srgbClr val="BDEA09"/>
              </a:gs>
            </a:gsLst>
            <a:lin ang="189007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20" name="Google Shape;920;p148"/>
          <p:cNvSpPr txBox="1"/>
          <p:nvPr>
            <p:ph type="title"/>
          </p:nvPr>
        </p:nvSpPr>
        <p:spPr>
          <a:xfrm>
            <a:off x="324975" y="372388"/>
            <a:ext cx="7471200" cy="710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pen Sans Light"/>
                <a:ea typeface="Open Sans Light"/>
                <a:cs typeface="Open Sans Light"/>
                <a:sym typeface="Open Sans Light"/>
              </a:rPr>
              <a:t>How to join Udacity Community? </a:t>
            </a:r>
            <a:endParaRPr sz="2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1" name="Google Shape;921;p148"/>
          <p:cNvSpPr txBox="1"/>
          <p:nvPr/>
        </p:nvSpPr>
        <p:spPr>
          <a:xfrm>
            <a:off x="324975" y="1082800"/>
            <a:ext cx="3276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Or Join Community via ‘Welcome Email’</a:t>
            </a:r>
            <a:br>
              <a:rPr lang="en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 1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Look into your inbox for the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‘Welcome’ 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email from Udacity. 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 2.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Inside this email, you will find the button that says - </a:t>
            </a: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‘Join Community’.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Click into this button!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 3.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On the next screen, click on the </a:t>
            </a: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‘Continue with Udacity’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button. 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 4. 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Next,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sign-in</a:t>
            </a: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into your Udacity Account. Once done, you will find yourselves inside the community! 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22" name="Google Shape;92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49" y="4808400"/>
            <a:ext cx="807475" cy="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48"/>
          <p:cNvSpPr/>
          <p:nvPr/>
        </p:nvSpPr>
        <p:spPr>
          <a:xfrm>
            <a:off x="6835825" y="1082800"/>
            <a:ext cx="2037600" cy="1534500"/>
          </a:xfrm>
          <a:prstGeom prst="roundRect">
            <a:avLst>
              <a:gd fmla="val 2341" name="adj"/>
            </a:avLst>
          </a:prstGeom>
          <a:gradFill>
            <a:gsLst>
              <a:gs pos="0">
                <a:srgbClr val="00C5A1"/>
              </a:gs>
              <a:gs pos="100000">
                <a:srgbClr val="BDEA09"/>
              </a:gs>
            </a:gsLst>
            <a:lin ang="189007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24" name="Google Shape;924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363" y="1141991"/>
            <a:ext cx="1948501" cy="1416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" name="Google Shape;925;p148"/>
          <p:cNvGrpSpPr/>
          <p:nvPr/>
        </p:nvGrpSpPr>
        <p:grpSpPr>
          <a:xfrm>
            <a:off x="3601242" y="1082808"/>
            <a:ext cx="3109082" cy="3915600"/>
            <a:chOff x="5799475" y="487400"/>
            <a:chExt cx="3194700" cy="4320900"/>
          </a:xfrm>
        </p:grpSpPr>
        <p:sp>
          <p:nvSpPr>
            <p:cNvPr id="926" name="Google Shape;926;p148"/>
            <p:cNvSpPr/>
            <p:nvPr/>
          </p:nvSpPr>
          <p:spPr>
            <a:xfrm>
              <a:off x="5799475" y="487400"/>
              <a:ext cx="3194700" cy="4320900"/>
            </a:xfrm>
            <a:prstGeom prst="roundRect">
              <a:avLst>
                <a:gd fmla="val 2341" name="adj"/>
              </a:avLst>
            </a:prstGeom>
            <a:gradFill>
              <a:gsLst>
                <a:gs pos="0">
                  <a:srgbClr val="00C5A1"/>
                </a:gs>
                <a:gs pos="100000">
                  <a:srgbClr val="BDEA09"/>
                </a:gs>
              </a:gsLst>
              <a:lin ang="1890073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50" lIns="91450" spcFirstLastPara="1" rIns="91450" wrap="square" tIns="91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927" name="Google Shape;927;p1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88175" y="570188"/>
              <a:ext cx="3017299" cy="4155324"/>
            </a:xfrm>
            <a:prstGeom prst="rect">
              <a:avLst/>
            </a:prstGeom>
            <a:gradFill>
              <a:gsLst>
                <a:gs pos="0">
                  <a:srgbClr val="00C5A1"/>
                </a:gs>
                <a:gs pos="100000">
                  <a:srgbClr val="BDEA09"/>
                </a:gs>
              </a:gsLst>
              <a:lin ang="1890073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928" name="Google Shape;928;p148"/>
          <p:cNvSpPr/>
          <p:nvPr/>
        </p:nvSpPr>
        <p:spPr>
          <a:xfrm>
            <a:off x="4386490" y="4439404"/>
            <a:ext cx="1502700" cy="381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148"/>
          <p:cNvSpPr/>
          <p:nvPr/>
        </p:nvSpPr>
        <p:spPr>
          <a:xfrm rot="-1929642">
            <a:off x="5925227" y="4227415"/>
            <a:ext cx="692096" cy="11076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148"/>
          <p:cNvSpPr/>
          <p:nvPr/>
        </p:nvSpPr>
        <p:spPr>
          <a:xfrm rot="2538554">
            <a:off x="8268262" y="2247920"/>
            <a:ext cx="488017" cy="133708"/>
          </a:xfrm>
          <a:prstGeom prst="leftArrow">
            <a:avLst>
              <a:gd fmla="val 3063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1" name="Google Shape;931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0375" y="2833063"/>
            <a:ext cx="1948499" cy="2106013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48"/>
          <p:cNvSpPr/>
          <p:nvPr/>
        </p:nvSpPr>
        <p:spPr>
          <a:xfrm rot="-1503184">
            <a:off x="8268217" y="4614366"/>
            <a:ext cx="488125" cy="133625"/>
          </a:xfrm>
          <a:prstGeom prst="leftArrow">
            <a:avLst>
              <a:gd fmla="val 3063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49"/>
          <p:cNvSpPr/>
          <p:nvPr/>
        </p:nvSpPr>
        <p:spPr>
          <a:xfrm flipH="1">
            <a:off x="150" y="0"/>
            <a:ext cx="9154200" cy="5143500"/>
          </a:xfrm>
          <a:prstGeom prst="rect">
            <a:avLst/>
          </a:prstGeom>
          <a:gradFill>
            <a:gsLst>
              <a:gs pos="0">
                <a:srgbClr val="2015FF">
                  <a:alpha val="7843"/>
                </a:srgbClr>
              </a:gs>
              <a:gs pos="100000">
                <a:srgbClr val="F7F7F7"/>
              </a:gs>
            </a:gsLst>
            <a:lin ang="2698631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8" name="Google Shape;938;p149"/>
          <p:cNvSpPr/>
          <p:nvPr/>
        </p:nvSpPr>
        <p:spPr>
          <a:xfrm>
            <a:off x="393200" y="394550"/>
            <a:ext cx="2721300" cy="1969800"/>
          </a:xfrm>
          <a:prstGeom prst="roundRect">
            <a:avLst>
              <a:gd fmla="val 2312" name="adj"/>
            </a:avLst>
          </a:prstGeom>
          <a:solidFill>
            <a:srgbClr val="D9C5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39" name="Google Shape;939;p149"/>
          <p:cNvSpPr/>
          <p:nvPr/>
        </p:nvSpPr>
        <p:spPr>
          <a:xfrm>
            <a:off x="457583" y="468080"/>
            <a:ext cx="2592600" cy="1822500"/>
          </a:xfrm>
          <a:prstGeom prst="roundRect">
            <a:avLst>
              <a:gd fmla="val 2312" name="adj"/>
            </a:avLst>
          </a:prstGeom>
          <a:gradFill>
            <a:gsLst>
              <a:gs pos="0">
                <a:srgbClr val="7973FF"/>
              </a:gs>
              <a:gs pos="100000">
                <a:srgbClr val="B17CEF"/>
              </a:gs>
            </a:gsLst>
            <a:lin ang="18900732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40" name="Google Shape;940;p149"/>
          <p:cNvSpPr txBox="1"/>
          <p:nvPr>
            <p:ph type="title"/>
          </p:nvPr>
        </p:nvSpPr>
        <p:spPr>
          <a:xfrm>
            <a:off x="836475" y="672900"/>
            <a:ext cx="2213700" cy="710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 Tips to jumpstart your Community Journey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p149"/>
          <p:cNvSpPr/>
          <p:nvPr/>
        </p:nvSpPr>
        <p:spPr>
          <a:xfrm>
            <a:off x="3205418" y="394550"/>
            <a:ext cx="2721300" cy="1969800"/>
          </a:xfrm>
          <a:prstGeom prst="roundRect">
            <a:avLst>
              <a:gd fmla="val 2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42" name="Google Shape;942;p149"/>
          <p:cNvSpPr/>
          <p:nvPr/>
        </p:nvSpPr>
        <p:spPr>
          <a:xfrm>
            <a:off x="6017636" y="400798"/>
            <a:ext cx="2721300" cy="1969800"/>
          </a:xfrm>
          <a:prstGeom prst="roundRect">
            <a:avLst>
              <a:gd fmla="val 2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43" name="Google Shape;943;p149"/>
          <p:cNvSpPr/>
          <p:nvPr/>
        </p:nvSpPr>
        <p:spPr>
          <a:xfrm>
            <a:off x="393200" y="2518485"/>
            <a:ext cx="2721300" cy="1969800"/>
          </a:xfrm>
          <a:prstGeom prst="roundRect">
            <a:avLst>
              <a:gd fmla="val 2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44" name="Google Shape;944;p149"/>
          <p:cNvSpPr/>
          <p:nvPr/>
        </p:nvSpPr>
        <p:spPr>
          <a:xfrm>
            <a:off x="3205418" y="2518485"/>
            <a:ext cx="2721300" cy="1969800"/>
          </a:xfrm>
          <a:prstGeom prst="roundRect">
            <a:avLst>
              <a:gd fmla="val 2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45" name="Google Shape;945;p149"/>
          <p:cNvSpPr/>
          <p:nvPr/>
        </p:nvSpPr>
        <p:spPr>
          <a:xfrm>
            <a:off x="6017636" y="2524733"/>
            <a:ext cx="2721300" cy="1969800"/>
          </a:xfrm>
          <a:prstGeom prst="roundRect">
            <a:avLst>
              <a:gd fmla="val 2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46" name="Google Shape;946;p149"/>
          <p:cNvSpPr txBox="1"/>
          <p:nvPr/>
        </p:nvSpPr>
        <p:spPr>
          <a:xfrm>
            <a:off x="3581700" y="1168900"/>
            <a:ext cx="1991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the link to join the community inside your Challenge Course or in the ‘Welcome’ email &amp; sign in</a:t>
            </a:r>
            <a:endParaRPr b="1" i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149"/>
          <p:cNvSpPr txBox="1"/>
          <p:nvPr/>
        </p:nvSpPr>
        <p:spPr>
          <a:xfrm>
            <a:off x="3426350" y="520900"/>
            <a:ext cx="2279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1. Join the Program Community</a:t>
            </a: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149"/>
          <p:cNvSpPr txBox="1"/>
          <p:nvPr/>
        </p:nvSpPr>
        <p:spPr>
          <a:xfrm>
            <a:off x="6238563" y="520900"/>
            <a:ext cx="2279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2.  Add a Profile Picture  on Community </a:t>
            </a: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9" name="Google Shape;949;p149"/>
          <p:cNvSpPr txBox="1"/>
          <p:nvPr/>
        </p:nvSpPr>
        <p:spPr>
          <a:xfrm>
            <a:off x="6477700" y="1168900"/>
            <a:ext cx="1991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0B0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Upload a profile picture to personalize your presence and connect better with fellow learners.</a:t>
            </a:r>
            <a:endParaRPr i="1"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0" name="Google Shape;950;p149"/>
          <p:cNvSpPr txBox="1"/>
          <p:nvPr/>
        </p:nvSpPr>
        <p:spPr>
          <a:xfrm>
            <a:off x="614138" y="2652375"/>
            <a:ext cx="2279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3. Update your Udacity Community Profile</a:t>
            </a: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149"/>
          <p:cNvSpPr txBox="1"/>
          <p:nvPr/>
        </p:nvSpPr>
        <p:spPr>
          <a:xfrm>
            <a:off x="758300" y="3300375"/>
            <a:ext cx="1991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0B0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While updating your profile, make sure to fill the ‘Nanodegree Program’ field as this one is mandatory </a:t>
            </a:r>
            <a:endParaRPr b="1"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149"/>
          <p:cNvSpPr txBox="1"/>
          <p:nvPr/>
        </p:nvSpPr>
        <p:spPr>
          <a:xfrm>
            <a:off x="3426363" y="2652375"/>
            <a:ext cx="2279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4. Visit the Community Frequently</a:t>
            </a: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3" name="Google Shape;953;p149"/>
          <p:cNvSpPr txBox="1"/>
          <p:nvPr/>
        </p:nvSpPr>
        <p:spPr>
          <a:xfrm>
            <a:off x="3545925" y="3284925"/>
            <a:ext cx="19911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0B0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Make it a habit to visit the community regularly to stay updated and connected</a:t>
            </a:r>
            <a:br>
              <a:rPr lang="en" sz="1200">
                <a:solidFill>
                  <a:srgbClr val="0B0B0B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b="1"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4" name="Google Shape;954;p149"/>
          <p:cNvSpPr txBox="1"/>
          <p:nvPr/>
        </p:nvSpPr>
        <p:spPr>
          <a:xfrm>
            <a:off x="6238600" y="2652375"/>
            <a:ext cx="2279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5. Go Mobile for </a:t>
            </a:r>
            <a:br>
              <a:rPr b="1"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Easy Access!</a:t>
            </a:r>
            <a:endParaRPr sz="1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149"/>
          <p:cNvSpPr txBox="1"/>
          <p:nvPr/>
        </p:nvSpPr>
        <p:spPr>
          <a:xfrm>
            <a:off x="6382750" y="3300375"/>
            <a:ext cx="19911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0B0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Download the Circle.so (Community) Mobile app for on-the-go access to your community.</a:t>
            </a:r>
            <a:endParaRPr sz="1200">
              <a:solidFill>
                <a:srgbClr val="0B0B0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0B0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56" name="Google Shape;95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49" y="4808400"/>
            <a:ext cx="807475" cy="2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50"/>
          <p:cNvSpPr/>
          <p:nvPr/>
        </p:nvSpPr>
        <p:spPr>
          <a:xfrm>
            <a:off x="106926" y="107925"/>
            <a:ext cx="3967800" cy="4927800"/>
          </a:xfrm>
          <a:prstGeom prst="round1Rect">
            <a:avLst>
              <a:gd fmla="val 18453" name="adj"/>
            </a:avLst>
          </a:prstGeom>
          <a:gradFill>
            <a:gsLst>
              <a:gs pos="0">
                <a:schemeClr val="accent5"/>
              </a:gs>
              <a:gs pos="100000">
                <a:srgbClr val="0D1750"/>
              </a:gs>
            </a:gsLst>
            <a:lin ang="18900732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2" name="Google Shape;962;p150"/>
          <p:cNvPicPr preferRelativeResize="0"/>
          <p:nvPr/>
        </p:nvPicPr>
        <p:blipFill rotWithShape="1">
          <a:blip r:embed="rId3">
            <a:alphaModFix/>
          </a:blip>
          <a:srcRect b="12646" l="7628" r="11386" t="11944"/>
          <a:stretch/>
        </p:blipFill>
        <p:spPr>
          <a:xfrm>
            <a:off x="284237" y="937725"/>
            <a:ext cx="3613175" cy="3364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3" name="Google Shape;963;p150"/>
          <p:cNvSpPr txBox="1"/>
          <p:nvPr/>
        </p:nvSpPr>
        <p:spPr>
          <a:xfrm>
            <a:off x="4254500" y="1435550"/>
            <a:ext cx="40851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Open Sans Light"/>
              <a:buChar char="●"/>
            </a:pPr>
            <a:r>
              <a:rPr lang="en" sz="1500">
                <a:solidFill>
                  <a:schemeClr val="accent1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Let’s take a moment to scan the QR code and download the Community (Circle) App! 🤩</a:t>
            </a:r>
            <a:br>
              <a:rPr lang="en" sz="1500">
                <a:solidFill>
                  <a:schemeClr val="accent1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500">
              <a:solidFill>
                <a:schemeClr val="accent1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Open Sans Light"/>
              <a:buChar char="●"/>
            </a:pPr>
            <a:r>
              <a:rPr lang="en" sz="1500">
                <a:solidFill>
                  <a:schemeClr val="accent1"/>
                </a:solidFill>
                <a:highlight>
                  <a:schemeClr val="lt1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Login using the email address associated with your Udacity Account to access your program community</a:t>
            </a:r>
            <a:endParaRPr sz="1500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4" name="Google Shape;964;p150"/>
          <p:cNvSpPr txBox="1"/>
          <p:nvPr/>
        </p:nvSpPr>
        <p:spPr>
          <a:xfrm>
            <a:off x="4254500" y="277275"/>
            <a:ext cx="476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Download the </a:t>
            </a:r>
            <a:r>
              <a:rPr lang="en" sz="2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Community</a:t>
            </a:r>
            <a:r>
              <a:rPr lang="en" sz="2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App Now</a:t>
            </a:r>
            <a:r>
              <a:rPr lang="en" sz="2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2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5" name="Google Shape;965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800" y="3889383"/>
            <a:ext cx="3967799" cy="7952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0" y="1022100"/>
            <a:ext cx="6787200" cy="375152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51"/>
          <p:cNvSpPr txBox="1"/>
          <p:nvPr/>
        </p:nvSpPr>
        <p:spPr>
          <a:xfrm>
            <a:off x="7141325" y="1711075"/>
            <a:ext cx="19140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IMPORTANT LINKS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1" i="0" sz="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Find links to critical resources bookmarked in the space header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151"/>
          <p:cNvSpPr txBox="1"/>
          <p:nvPr/>
        </p:nvSpPr>
        <p:spPr>
          <a:xfrm>
            <a:off x="7184425" y="758125"/>
            <a:ext cx="16542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1" lang="en" sz="1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LEFT SIDEBAR </a:t>
            </a:r>
            <a:endParaRPr b="1" sz="11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Navigate across different spaces effortlessly via this panel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51"/>
          <p:cNvSpPr txBox="1"/>
          <p:nvPr/>
        </p:nvSpPr>
        <p:spPr>
          <a:xfrm>
            <a:off x="7109975" y="3680350"/>
            <a:ext cx="19767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PINNED POSTS BLOCK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Quickly access important information (eg. resources shared by mentors, updates etc.) via the pinned posts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74" name="Google Shape;974;p151"/>
          <p:cNvSpPr/>
          <p:nvPr/>
        </p:nvSpPr>
        <p:spPr>
          <a:xfrm>
            <a:off x="5715425" y="3719900"/>
            <a:ext cx="150900" cy="1509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75" name="Google Shape;975;p151"/>
          <p:cNvSpPr/>
          <p:nvPr/>
        </p:nvSpPr>
        <p:spPr>
          <a:xfrm>
            <a:off x="3776625" y="1735800"/>
            <a:ext cx="150900" cy="1509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cxnSp>
        <p:nvCxnSpPr>
          <p:cNvPr id="976" name="Google Shape;976;p151"/>
          <p:cNvCxnSpPr/>
          <p:nvPr/>
        </p:nvCxnSpPr>
        <p:spPr>
          <a:xfrm flipH="1" rot="10800000">
            <a:off x="5866325" y="3793550"/>
            <a:ext cx="1275000" cy="3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151"/>
          <p:cNvCxnSpPr/>
          <p:nvPr/>
        </p:nvCxnSpPr>
        <p:spPr>
          <a:xfrm flipH="1" rot="10800000">
            <a:off x="1014925" y="877250"/>
            <a:ext cx="6169500" cy="772800"/>
          </a:xfrm>
          <a:prstGeom prst="bentConnector3">
            <a:avLst>
              <a:gd fmla="val 160" name="adj1"/>
            </a:avLst>
          </a:prstGeom>
          <a:noFill/>
          <a:ln cap="flat" cmpd="sng" w="28575">
            <a:solidFill>
              <a:srgbClr val="5E8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8" name="Google Shape;978;p151"/>
          <p:cNvSpPr txBox="1"/>
          <p:nvPr/>
        </p:nvSpPr>
        <p:spPr>
          <a:xfrm>
            <a:off x="158750" y="190100"/>
            <a:ext cx="63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Udacity</a:t>
            </a:r>
            <a:r>
              <a:rPr lang="en" sz="28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Community</a:t>
            </a:r>
            <a:r>
              <a:rPr lang="en" sz="28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|A Snapshot</a:t>
            </a:r>
            <a:endParaRPr b="1" sz="2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9" name="Google Shape;979;p151"/>
          <p:cNvCxnSpPr/>
          <p:nvPr/>
        </p:nvCxnSpPr>
        <p:spPr>
          <a:xfrm flipH="1" rot="10800000">
            <a:off x="3958225" y="1809450"/>
            <a:ext cx="3226200" cy="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0" name="Google Shape;980;p151"/>
          <p:cNvSpPr/>
          <p:nvPr/>
        </p:nvSpPr>
        <p:spPr>
          <a:xfrm>
            <a:off x="953275" y="1584900"/>
            <a:ext cx="150900" cy="1509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52"/>
          <p:cNvPicPr preferRelativeResize="0"/>
          <p:nvPr/>
        </p:nvPicPr>
        <p:blipFill rotWithShape="1">
          <a:blip r:embed="rId3">
            <a:alphaModFix/>
          </a:blip>
          <a:srcRect b="0" l="30161" r="7968" t="0"/>
          <a:stretch/>
        </p:blipFill>
        <p:spPr>
          <a:xfrm>
            <a:off x="315150" y="863050"/>
            <a:ext cx="7075420" cy="66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6" name="Google Shape;986;p152"/>
          <p:cNvPicPr preferRelativeResize="0"/>
          <p:nvPr/>
        </p:nvPicPr>
        <p:blipFill rotWithShape="1">
          <a:blip r:embed="rId4">
            <a:alphaModFix/>
          </a:blip>
          <a:srcRect b="0" l="0" r="-11607" t="-11607"/>
          <a:stretch/>
        </p:blipFill>
        <p:spPr>
          <a:xfrm>
            <a:off x="112950" y="3084059"/>
            <a:ext cx="6037198" cy="19388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7" name="Google Shape;987;p152"/>
          <p:cNvSpPr txBox="1"/>
          <p:nvPr/>
        </p:nvSpPr>
        <p:spPr>
          <a:xfrm>
            <a:off x="6327075" y="1706325"/>
            <a:ext cx="2209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CLASSROOM BUTTON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1" i="0" sz="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Access Udacity Classroom from within the Community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152"/>
          <p:cNvSpPr/>
          <p:nvPr/>
        </p:nvSpPr>
        <p:spPr>
          <a:xfrm>
            <a:off x="3316000" y="1280500"/>
            <a:ext cx="150900" cy="1509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89" name="Google Shape;989;p152"/>
          <p:cNvSpPr txBox="1"/>
          <p:nvPr/>
        </p:nvSpPr>
        <p:spPr>
          <a:xfrm>
            <a:off x="158750" y="190100"/>
            <a:ext cx="63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Udacity</a:t>
            </a:r>
            <a:r>
              <a:rPr lang="en" sz="28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Community</a:t>
            </a:r>
            <a:r>
              <a:rPr lang="en" sz="28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|A Snapshot</a:t>
            </a:r>
            <a:endParaRPr b="1" sz="2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0" name="Google Shape;990;p152"/>
          <p:cNvGrpSpPr/>
          <p:nvPr/>
        </p:nvGrpSpPr>
        <p:grpSpPr>
          <a:xfrm>
            <a:off x="5003850" y="3446850"/>
            <a:ext cx="1270800" cy="150900"/>
            <a:chOff x="5003850" y="3446850"/>
            <a:chExt cx="1270800" cy="150900"/>
          </a:xfrm>
        </p:grpSpPr>
        <p:cxnSp>
          <p:nvCxnSpPr>
            <p:cNvPr id="991" name="Google Shape;991;p152"/>
            <p:cNvCxnSpPr/>
            <p:nvPr/>
          </p:nvCxnSpPr>
          <p:spPr>
            <a:xfrm flipH="1" rot="10800000">
              <a:off x="5154750" y="3515538"/>
              <a:ext cx="1119900" cy="10500"/>
            </a:xfrm>
            <a:prstGeom prst="straightConnector1">
              <a:avLst/>
            </a:prstGeom>
            <a:noFill/>
            <a:ln cap="flat" cmpd="sng" w="28575">
              <a:solidFill>
                <a:srgbClr val="BDEA0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2" name="Google Shape;992;p152"/>
            <p:cNvSpPr/>
            <p:nvPr/>
          </p:nvSpPr>
          <p:spPr>
            <a:xfrm>
              <a:off x="5003850" y="3446850"/>
              <a:ext cx="150900" cy="150900"/>
            </a:xfrm>
            <a:prstGeom prst="ellipse">
              <a:avLst/>
            </a:prstGeom>
            <a:solidFill>
              <a:srgbClr val="FFFFFF"/>
            </a:solidFill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993" name="Google Shape;993;p152"/>
          <p:cNvSpPr txBox="1"/>
          <p:nvPr/>
        </p:nvSpPr>
        <p:spPr>
          <a:xfrm>
            <a:off x="6327075" y="3285425"/>
            <a:ext cx="2422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‘NEW POST’ BUTTON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the ‘New Post’ button to type a message and share it with the community! </a:t>
            </a:r>
            <a:endParaRPr b="1" sz="11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94" name="Google Shape;994;p152"/>
          <p:cNvCxnSpPr/>
          <p:nvPr/>
        </p:nvCxnSpPr>
        <p:spPr>
          <a:xfrm flipH="1" rot="10800000">
            <a:off x="4914645" y="4257113"/>
            <a:ext cx="1412400" cy="10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152"/>
          <p:cNvSpPr txBox="1"/>
          <p:nvPr/>
        </p:nvSpPr>
        <p:spPr>
          <a:xfrm>
            <a:off x="6327075" y="4093050"/>
            <a:ext cx="24225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 sz="11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the ‘Topics’ in  spaces to swiftly  filter discussions </a:t>
            </a:r>
            <a:endParaRPr b="1" sz="11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p152"/>
          <p:cNvSpPr/>
          <p:nvPr/>
        </p:nvSpPr>
        <p:spPr>
          <a:xfrm>
            <a:off x="4763750" y="4186925"/>
            <a:ext cx="150900" cy="1509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cxnSp>
        <p:nvCxnSpPr>
          <p:cNvPr id="997" name="Google Shape;997;p152"/>
          <p:cNvCxnSpPr>
            <a:stCxn id="988" idx="4"/>
          </p:cNvCxnSpPr>
          <p:nvPr/>
        </p:nvCxnSpPr>
        <p:spPr>
          <a:xfrm flipH="1" rot="-5400000">
            <a:off x="4610500" y="212350"/>
            <a:ext cx="386400" cy="2824500"/>
          </a:xfrm>
          <a:prstGeom prst="bentConnector2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152"/>
          <p:cNvCxnSpPr/>
          <p:nvPr/>
        </p:nvCxnSpPr>
        <p:spPr>
          <a:xfrm>
            <a:off x="2090550" y="1475800"/>
            <a:ext cx="4164600" cy="1147200"/>
          </a:xfrm>
          <a:prstGeom prst="bentConnector3">
            <a:avLst>
              <a:gd fmla="val 262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9" name="Google Shape;999;p152"/>
          <p:cNvSpPr/>
          <p:nvPr/>
        </p:nvSpPr>
        <p:spPr>
          <a:xfrm>
            <a:off x="2015100" y="1280500"/>
            <a:ext cx="150900" cy="1509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00" name="Google Shape;1000;p152"/>
          <p:cNvSpPr txBox="1"/>
          <p:nvPr/>
        </p:nvSpPr>
        <p:spPr>
          <a:xfrm>
            <a:off x="6327075" y="2501900"/>
            <a:ext cx="22095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EVENTS BUTTON</a:t>
            </a:r>
            <a:endParaRPr b="1" i="0" sz="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Get an overview of all upcoming important deadlines, community events and webinars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53"/>
          <p:cNvSpPr txBox="1"/>
          <p:nvPr>
            <p:ph type="title"/>
          </p:nvPr>
        </p:nvSpPr>
        <p:spPr>
          <a:xfrm>
            <a:off x="218350" y="374575"/>
            <a:ext cx="4476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lang="en" sz="3000">
                <a:solidFill>
                  <a:schemeClr val="accent1"/>
                </a:solidFill>
              </a:rPr>
              <a:t>Community Guidelines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006" name="Google Shape;1006;p153"/>
          <p:cNvSpPr txBox="1"/>
          <p:nvPr/>
        </p:nvSpPr>
        <p:spPr>
          <a:xfrm>
            <a:off x="379000" y="1001875"/>
            <a:ext cx="4546200" cy="391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accent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Be Kind to Others</a:t>
            </a:r>
            <a:endParaRPr>
              <a:solidFill>
                <a:schemeClr val="accent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Behave professionally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Use welcoming &amp; inclusive language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Be respectful of different viewpoints and experiences</a:t>
            </a:r>
            <a:br>
              <a:rPr lang="en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accent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Give as Much as You Take</a:t>
            </a:r>
            <a:br>
              <a:rPr lang="en">
                <a:solidFill>
                  <a:schemeClr val="accent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accent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accent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Have an “Abundance Mindset”</a:t>
            </a:r>
            <a:endParaRPr>
              <a:solidFill>
                <a:schemeClr val="accent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Let go of your eye for competition and come to the community ready to help others succeed!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   </a:t>
            </a:r>
            <a:b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>
                <a:solidFill>
                  <a:srgbClr val="02B3E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📌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Find our Code of Conduct</a:t>
            </a:r>
            <a:r>
              <a:rPr b="1" lang="en">
                <a:solidFill>
                  <a:srgbClr val="02B3E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here</a:t>
            </a:r>
            <a:endParaRPr b="1">
              <a:solidFill>
                <a:schemeClr val="accent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2B3E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E3D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153"/>
          <p:cNvSpPr/>
          <p:nvPr/>
        </p:nvSpPr>
        <p:spPr>
          <a:xfrm>
            <a:off x="5037200" y="0"/>
            <a:ext cx="4107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975" y="759249"/>
            <a:ext cx="3305460" cy="33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4"/>
          <p:cNvSpPr/>
          <p:nvPr/>
        </p:nvSpPr>
        <p:spPr>
          <a:xfrm>
            <a:off x="-7075" y="-7075"/>
            <a:ext cx="45684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54"/>
          <p:cNvSpPr/>
          <p:nvPr/>
        </p:nvSpPr>
        <p:spPr>
          <a:xfrm>
            <a:off x="4561350" y="8900"/>
            <a:ext cx="4582800" cy="5143500"/>
          </a:xfrm>
          <a:prstGeom prst="rect">
            <a:avLst/>
          </a:prstGeom>
          <a:solidFill>
            <a:srgbClr val="FAFB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54"/>
          <p:cNvSpPr txBox="1"/>
          <p:nvPr/>
        </p:nvSpPr>
        <p:spPr>
          <a:xfrm>
            <a:off x="211350" y="282500"/>
            <a:ext cx="4107000" cy="4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 Tips to Navigate the Community</a:t>
            </a:r>
            <a:br>
              <a:rPr b="1" lang="en" sz="1800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800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6286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Read messages from Community Managers posted in the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Announcements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space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6286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 the spaces that are important to you. </a:t>
            </a: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Don’t track every space and every </a:t>
            </a: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conversation! 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6286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the </a:t>
            </a: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right space. Reply in thread!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6286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View our </a:t>
            </a:r>
            <a:r>
              <a:rPr lang="en" u="sng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 Guide</a:t>
            </a:r>
            <a:r>
              <a:rPr lang="en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 the Resource Hub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6286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 part in c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ommunity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activities!</a:t>
            </a:r>
            <a:endParaRPr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6" name="Google Shape;1016;p154"/>
          <p:cNvSpPr txBox="1"/>
          <p:nvPr/>
        </p:nvSpPr>
        <p:spPr>
          <a:xfrm>
            <a:off x="4963025" y="3014100"/>
            <a:ext cx="36324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to be a successful student in Community</a:t>
            </a:r>
            <a:endParaRPr sz="3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7" name="Google Shape;1017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875" y="444350"/>
            <a:ext cx="2482700" cy="2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BFC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8"/>
          <p:cNvSpPr txBox="1"/>
          <p:nvPr/>
        </p:nvSpPr>
        <p:spPr>
          <a:xfrm>
            <a:off x="4761325" y="416850"/>
            <a:ext cx="39303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attendees are automatically muted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post your questions in the </a:t>
            </a:r>
            <a:r>
              <a:rPr b="1" lang="en" sz="15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Next-Gen General Discussion</a:t>
            </a:r>
            <a:r>
              <a:rPr b="1" lang="en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space in the Community</a:t>
            </a:r>
            <a:b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you have a similar question/statement that you see in the space, like it rather than reposting it!</a:t>
            </a:r>
            <a:b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community, we will always start with addressing questions with most likes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Recording &amp; Slides will be shared in the Next Gen -  Announcements after the session!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128"/>
          <p:cNvSpPr/>
          <p:nvPr/>
        </p:nvSpPr>
        <p:spPr>
          <a:xfrm>
            <a:off x="0" y="0"/>
            <a:ext cx="4124700" cy="5143500"/>
          </a:xfrm>
          <a:prstGeom prst="rect">
            <a:avLst/>
          </a:prstGeom>
          <a:solidFill>
            <a:srgbClr val="171A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015FF"/>
              </a:highlight>
            </a:endParaRPr>
          </a:p>
        </p:txBody>
      </p:sp>
      <p:sp>
        <p:nvSpPr>
          <p:cNvPr id="717" name="Google Shape;717;p128"/>
          <p:cNvSpPr txBox="1"/>
          <p:nvPr/>
        </p:nvSpPr>
        <p:spPr>
          <a:xfrm>
            <a:off x="97200" y="274400"/>
            <a:ext cx="3930300" cy="646500"/>
          </a:xfrm>
          <a:prstGeom prst="rect">
            <a:avLst/>
          </a:prstGeom>
          <a:solidFill>
            <a:srgbClr val="171A5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Housekeeping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8" name="Google Shape;71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50" y="1153900"/>
            <a:ext cx="3989600" cy="39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5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Initiatives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56"/>
          <p:cNvSpPr/>
          <p:nvPr/>
        </p:nvSpPr>
        <p:spPr>
          <a:xfrm>
            <a:off x="4721200" y="8900"/>
            <a:ext cx="442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56"/>
          <p:cNvSpPr txBox="1"/>
          <p:nvPr/>
        </p:nvSpPr>
        <p:spPr>
          <a:xfrm>
            <a:off x="408175" y="396500"/>
            <a:ext cx="3639600" cy="4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Daily Scrum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it is: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Prepare for a technical position through the daily scrum routine. Identify progress, goals, and blockers.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to participate: 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AutoNum type="arabicPeriod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Join Sprint#1 of the Challenge for a 2 week Sprint, starts Mon, Dec 16!</a:t>
            </a:r>
            <a:b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AutoNum type="arabicPeriod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Commit to a daily check in by posting your status to 3 questions: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did I work on yesterday?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will I work on today?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issues are blocking my progress?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9" name="Google Shape;102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775" y="1593650"/>
            <a:ext cx="3948001" cy="1974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57"/>
          <p:cNvSpPr/>
          <p:nvPr/>
        </p:nvSpPr>
        <p:spPr>
          <a:xfrm>
            <a:off x="4688700" y="8900"/>
            <a:ext cx="4455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5" name="Google Shape;1035;p157"/>
          <p:cNvSpPr txBox="1"/>
          <p:nvPr/>
        </p:nvSpPr>
        <p:spPr>
          <a:xfrm>
            <a:off x="474375" y="387600"/>
            <a:ext cx="3714000" cy="4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Student</a:t>
            </a:r>
            <a:r>
              <a:rPr lang="en" sz="30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Council</a:t>
            </a:r>
            <a:endParaRPr sz="3000">
              <a:solidFill>
                <a:schemeClr val="accen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it is: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Step up as a leader within your community and provide outstanding technical &amp; moral support to help foster the community. All this while driving students to complete the Challenge Phase!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to participate?</a:t>
            </a:r>
            <a:b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Apply for Student Council Roles! </a:t>
            </a:r>
            <a:b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(applications opening on Mon, Jan 6)</a:t>
            </a:r>
            <a:b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rovide support and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engage the community!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6" name="Google Shape;1036;p157"/>
          <p:cNvPicPr preferRelativeResize="0"/>
          <p:nvPr/>
        </p:nvPicPr>
        <p:blipFill rotWithShape="1">
          <a:blip r:embed="rId3">
            <a:alphaModFix/>
          </a:blip>
          <a:srcRect b="1105" l="0" r="0" t="1105"/>
          <a:stretch/>
        </p:blipFill>
        <p:spPr>
          <a:xfrm>
            <a:off x="5764262" y="1223275"/>
            <a:ext cx="2304475" cy="225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58"/>
          <p:cNvSpPr/>
          <p:nvPr/>
        </p:nvSpPr>
        <p:spPr>
          <a:xfrm>
            <a:off x="4786150" y="8900"/>
            <a:ext cx="4358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58"/>
          <p:cNvSpPr txBox="1"/>
          <p:nvPr/>
        </p:nvSpPr>
        <p:spPr>
          <a:xfrm>
            <a:off x="458650" y="253450"/>
            <a:ext cx="3793800" cy="44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Student Story Challenge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it is: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Our most inspiring Challenge where we’ll ask you to share your personal journey! Finalists have a chance at being featured on the </a:t>
            </a:r>
            <a:r>
              <a:rPr lang="en" sz="1200" u="sng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Udacity blog</a:t>
            </a: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to participate: (Starts Jan 20!)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Share your personal journey by writing your story!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were you in the past?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led you to the Udacity Scholarship Program?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do you hope to be in the future as a result of this scholarship program?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3" name="Google Shape;1043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500" y="329200"/>
            <a:ext cx="3165555" cy="448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59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Resources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60"/>
          <p:cNvSpPr/>
          <p:nvPr/>
        </p:nvSpPr>
        <p:spPr>
          <a:xfrm>
            <a:off x="-5250" y="0"/>
            <a:ext cx="9154500" cy="5143500"/>
          </a:xfrm>
          <a:prstGeom prst="rect">
            <a:avLst/>
          </a:prstGeom>
          <a:gradFill>
            <a:gsLst>
              <a:gs pos="0">
                <a:srgbClr val="00C5A1">
                  <a:alpha val="8235"/>
                </a:srgbClr>
              </a:gs>
              <a:gs pos="100000">
                <a:srgbClr val="F7F7F7"/>
              </a:gs>
            </a:gsLst>
            <a:lin ang="2698631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4" name="Google Shape;105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49" y="4808400"/>
            <a:ext cx="807475" cy="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60"/>
          <p:cNvSpPr/>
          <p:nvPr/>
        </p:nvSpPr>
        <p:spPr>
          <a:xfrm>
            <a:off x="3314700" y="596900"/>
            <a:ext cx="5626200" cy="39879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C5A1"/>
              </a:gs>
              <a:gs pos="100000">
                <a:srgbClr val="BDEA09"/>
              </a:gs>
            </a:gsLst>
            <a:lin ang="18900732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56" name="Google Shape;1056;p16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712" r="2976" t="0"/>
          <a:stretch/>
        </p:blipFill>
        <p:spPr>
          <a:xfrm>
            <a:off x="3409950" y="679850"/>
            <a:ext cx="5435699" cy="38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60"/>
          <p:cNvSpPr txBox="1"/>
          <p:nvPr>
            <p:ph type="title"/>
          </p:nvPr>
        </p:nvSpPr>
        <p:spPr>
          <a:xfrm>
            <a:off x="236263" y="605125"/>
            <a:ext cx="3320100" cy="871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Resource Hub</a:t>
            </a:r>
            <a:endParaRPr sz="2500"/>
          </a:p>
        </p:txBody>
      </p:sp>
      <p:sp>
        <p:nvSpPr>
          <p:cNvPr id="1058" name="Google Shape;1058;p160"/>
          <p:cNvSpPr txBox="1"/>
          <p:nvPr/>
        </p:nvSpPr>
        <p:spPr>
          <a:xfrm>
            <a:off x="236275" y="1316375"/>
            <a:ext cx="30000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Your one-stop shop to get any and all information about this program.</a:t>
            </a:r>
            <a:b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If you have a program related question, you will most likely find the answer to it in the various posts on this space. </a:t>
            </a:r>
            <a:b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●"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Explore the </a:t>
            </a:r>
            <a:r>
              <a:rPr b="1" lang="en" sz="13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Resource Hub</a:t>
            </a:r>
            <a:br>
              <a:rPr lang="en" sz="1300">
                <a:highlight>
                  <a:srgbClr val="FFF2CC"/>
                </a:highlight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300">
              <a:highlight>
                <a:srgbClr val="FFF2CC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Light"/>
              <a:buChar char="●"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You will have access to it once you have joined the Community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61"/>
          <p:cNvSpPr/>
          <p:nvPr/>
        </p:nvSpPr>
        <p:spPr>
          <a:xfrm>
            <a:off x="4771100" y="0"/>
            <a:ext cx="43728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22222"/>
              </a:highlight>
            </a:endParaRPr>
          </a:p>
        </p:txBody>
      </p:sp>
      <p:sp>
        <p:nvSpPr>
          <p:cNvPr id="1064" name="Google Shape;1064;p161"/>
          <p:cNvSpPr txBox="1"/>
          <p:nvPr/>
        </p:nvSpPr>
        <p:spPr>
          <a:xfrm>
            <a:off x="376450" y="953950"/>
            <a:ext cx="4019400" cy="3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 scholarship student community will become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essential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 helping you complete this Challenge.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“To me personally more than the content of the program the thing I liked the most is the </a:t>
            </a:r>
            <a:r>
              <a:rPr b="1" i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community support. </a:t>
            </a:r>
            <a:r>
              <a:rPr i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The person who doesn't know you and they may be miles apart of different time zone but they were there to help you/motivate you in your difficult time as friend or a mentor. When you feel that you cannot complete this course but he/she thinks that you can do it. That is the best thing that is with this community.”</a:t>
            </a:r>
            <a:endParaRPr i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22222"/>
              </a:solidFill>
            </a:endParaRPr>
          </a:p>
        </p:txBody>
      </p:sp>
      <p:sp>
        <p:nvSpPr>
          <p:cNvPr id="1065" name="Google Shape;1065;p161"/>
          <p:cNvSpPr txBox="1"/>
          <p:nvPr/>
        </p:nvSpPr>
        <p:spPr>
          <a:xfrm>
            <a:off x="313075" y="213425"/>
            <a:ext cx="38043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Your Classmates</a:t>
            </a:r>
            <a:endParaRPr sz="3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6" name="Google Shape;106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750" y="665175"/>
            <a:ext cx="4117501" cy="336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62"/>
          <p:cNvSpPr txBox="1"/>
          <p:nvPr>
            <p:ph idx="3" type="body"/>
          </p:nvPr>
        </p:nvSpPr>
        <p:spPr>
          <a:xfrm>
            <a:off x="256250" y="801500"/>
            <a:ext cx="4219800" cy="42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For Community &amp; Program-related questions:</a:t>
            </a:r>
            <a:br>
              <a:rPr lang="en">
                <a:solidFill>
                  <a:srgbClr val="2E3D49"/>
                </a:solidFill>
                <a:highlight>
                  <a:srgbClr val="FFFFFF"/>
                </a:highlight>
              </a:rPr>
            </a:br>
            <a:endParaRPr>
              <a:solidFill>
                <a:srgbClr val="2E3D49"/>
              </a:solidFill>
              <a:highlight>
                <a:srgbClr val="FFFFFF"/>
              </a:highlight>
            </a:endParaRPr>
          </a:p>
          <a:p>
            <a:pPr indent="-3111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Refer to the</a:t>
            </a:r>
            <a:r>
              <a:rPr lang="en" sz="1300"/>
              <a:t> Resource Hub!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Check out</a:t>
            </a:r>
            <a:r>
              <a:rPr lang="en" sz="1300">
                <a:solidFill>
                  <a:srgbClr val="2E3D49"/>
                </a:solidFill>
                <a:highlight>
                  <a:srgbClr val="FFFFFF"/>
                </a:highlight>
              </a:rPr>
              <a:t> the ‘Announcements’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space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regular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updates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Attend Ask Me Anything (AMA) Sessions in channel - or scroll back to read comments from the previous session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072" name="Google Shape;1072;p162"/>
          <p:cNvSpPr/>
          <p:nvPr/>
        </p:nvSpPr>
        <p:spPr>
          <a:xfrm>
            <a:off x="4761575" y="2025"/>
            <a:ext cx="438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162"/>
          <p:cNvSpPr txBox="1"/>
          <p:nvPr/>
        </p:nvSpPr>
        <p:spPr>
          <a:xfrm>
            <a:off x="58850" y="221050"/>
            <a:ext cx="45906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Your Community</a:t>
            </a:r>
            <a:r>
              <a:rPr lang="en" sz="3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Team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162"/>
          <p:cNvSpPr txBox="1"/>
          <p:nvPr/>
        </p:nvSpPr>
        <p:spPr>
          <a:xfrm>
            <a:off x="5198275" y="2754025"/>
            <a:ext cx="1616700" cy="53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Palak Sadani </a:t>
            </a:r>
            <a:b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@Palak Sadani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162"/>
          <p:cNvSpPr txBox="1"/>
          <p:nvPr/>
        </p:nvSpPr>
        <p:spPr>
          <a:xfrm>
            <a:off x="4732625" y="4220100"/>
            <a:ext cx="4382400" cy="55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💡Tip: F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 urgent issues, please @mention us to ensure your question gets answered. 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076" name="Google Shape;1076;p162"/>
          <p:cNvPicPr preferRelativeResize="0"/>
          <p:nvPr/>
        </p:nvPicPr>
        <p:blipFill rotWithShape="1">
          <a:blip r:embed="rId3">
            <a:alphaModFix/>
          </a:blip>
          <a:srcRect b="1091" l="2624" r="10168" t="5642"/>
          <a:stretch/>
        </p:blipFill>
        <p:spPr>
          <a:xfrm>
            <a:off x="5188250" y="934188"/>
            <a:ext cx="1616700" cy="17291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627" y="960481"/>
            <a:ext cx="1616700" cy="166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62"/>
          <p:cNvSpPr txBox="1"/>
          <p:nvPr/>
        </p:nvSpPr>
        <p:spPr>
          <a:xfrm>
            <a:off x="7163625" y="2710700"/>
            <a:ext cx="1676700" cy="53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Arshi Saleh</a:t>
            </a:r>
            <a:b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@Arshi.CommunityModerator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63"/>
          <p:cNvSpPr txBox="1"/>
          <p:nvPr/>
        </p:nvSpPr>
        <p:spPr>
          <a:xfrm>
            <a:off x="279275" y="317600"/>
            <a:ext cx="44163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AMA Sessions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p163"/>
          <p:cNvSpPr txBox="1"/>
          <p:nvPr/>
        </p:nvSpPr>
        <p:spPr>
          <a:xfrm>
            <a:off x="279275" y="944950"/>
            <a:ext cx="44163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Ask Me Anything (AMA) Sessions are hour-long Q&amp;A sessions conducted in ‘General Discussion’ space by your Community Team. </a:t>
            </a:r>
            <a:b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Come here to get immediate answers to any non-technical, administrative questions regarding the program!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Upcoming AMAs: 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Wed, Dec 18th  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 7 AM PT | 4 PM CET | 8:30 PM IST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Fri, Dec 20th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 7 AM PT | 4 PM CET | 8:30 PM IST</a:t>
            </a:r>
            <a:endParaRPr b="1" sz="13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5" name="Google Shape;1085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325" y="1035800"/>
            <a:ext cx="2321650" cy="331067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6" name="Google Shape;1086;p163"/>
          <p:cNvSpPr/>
          <p:nvPr/>
        </p:nvSpPr>
        <p:spPr>
          <a:xfrm>
            <a:off x="4935625" y="2025"/>
            <a:ext cx="4208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7" name="Google Shape;1087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988" y="1035800"/>
            <a:ext cx="2638426" cy="2638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8" name="Google Shape;1088;p163"/>
          <p:cNvSpPr txBox="1"/>
          <p:nvPr/>
        </p:nvSpPr>
        <p:spPr>
          <a:xfrm>
            <a:off x="5683625" y="4063250"/>
            <a:ext cx="2700600" cy="400200"/>
          </a:xfrm>
          <a:prstGeom prst="rect">
            <a:avLst/>
          </a:prstGeom>
          <a:noFill/>
          <a:ln cap="flat" cmpd="sng" w="19050">
            <a:solidFill>
              <a:srgbClr val="02B3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Time Zone Converter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64"/>
          <p:cNvSpPr txBox="1"/>
          <p:nvPr>
            <p:ph idx="3" type="body"/>
          </p:nvPr>
        </p:nvSpPr>
        <p:spPr>
          <a:xfrm>
            <a:off x="199100" y="801500"/>
            <a:ext cx="4086300" cy="4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Account-related questions: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Step 1.</a:t>
            </a:r>
            <a:r>
              <a:rPr lang="en" sz="1300">
                <a:solidFill>
                  <a:schemeClr val="dk1"/>
                </a:solidFill>
              </a:rPr>
              <a:t>  Check out Udacity’s extensive </a:t>
            </a:r>
            <a:r>
              <a:rPr b="1" lang="en" sz="1300" u="sng">
                <a:solidFill>
                  <a:schemeClr val="hlink"/>
                </a:solidFill>
                <a:hlinkClick r:id="rId3"/>
              </a:rPr>
              <a:t>FAQs Page</a:t>
            </a:r>
            <a:r>
              <a:rPr lang="en" sz="1300">
                <a:solidFill>
                  <a:schemeClr val="accent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(Help Center) to see if you can find your answer there!</a:t>
            </a:r>
            <a:br>
              <a:rPr lang="en" sz="1300"/>
            </a:br>
            <a:br>
              <a:rPr lang="en" sz="1300"/>
            </a:br>
            <a:r>
              <a:rPr b="1" lang="en" sz="1300"/>
              <a:t>🔎</a:t>
            </a:r>
            <a:r>
              <a:rPr lang="en" sz="1300"/>
              <a:t> </a:t>
            </a:r>
            <a:r>
              <a:rPr b="1" lang="en" sz="1300">
                <a:solidFill>
                  <a:schemeClr val="dk1"/>
                </a:solidFill>
              </a:rPr>
              <a:t>Once inside FAQs, look into the category,   ‘Scholarship Programs’</a:t>
            </a:r>
            <a:br>
              <a:rPr b="1" lang="en" sz="1400">
                <a:solidFill>
                  <a:srgbClr val="02B3E4"/>
                </a:solidFill>
              </a:rPr>
            </a:br>
            <a:br>
              <a:rPr lang="en" sz="1400"/>
            </a:br>
            <a:r>
              <a:rPr b="1" lang="en" sz="1300">
                <a:solidFill>
                  <a:schemeClr val="dk1"/>
                </a:solidFill>
              </a:rPr>
              <a:t>Step 2. </a:t>
            </a:r>
            <a:r>
              <a:rPr lang="en" sz="1300"/>
              <a:t> </a:t>
            </a:r>
            <a:r>
              <a:rPr b="1" lang="en" sz="13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Submit a Request</a:t>
            </a:r>
            <a:r>
              <a:rPr lang="en" sz="1300">
                <a:solidFill>
                  <a:schemeClr val="accent1"/>
                </a:solidFill>
              </a:rPr>
              <a:t> </a:t>
            </a:r>
            <a:r>
              <a:rPr lang="en" sz="1300">
                <a:solidFill>
                  <a:schemeClr val="accent1"/>
                </a:solidFill>
                <a:highlight>
                  <a:srgbClr val="FFFFFF"/>
                </a:highlight>
              </a:rPr>
              <a:t>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to reach our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Scholarship Support team. 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Examples: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- </a:t>
            </a:r>
            <a:r>
              <a:rPr i="1" lang="en" sz="1400">
                <a:solidFill>
                  <a:schemeClr val="dk1"/>
                </a:solidFill>
              </a:rPr>
              <a:t>Change in registered email address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- Got accepted in the program but do not see  course card in my classroom yet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094" name="Google Shape;1094;p164"/>
          <p:cNvSpPr/>
          <p:nvPr/>
        </p:nvSpPr>
        <p:spPr>
          <a:xfrm>
            <a:off x="4713875" y="2025"/>
            <a:ext cx="44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5" name="Google Shape;1095;p164"/>
          <p:cNvSpPr txBox="1"/>
          <p:nvPr/>
        </p:nvSpPr>
        <p:spPr>
          <a:xfrm>
            <a:off x="58850" y="221050"/>
            <a:ext cx="45906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Your Support Team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6" name="Google Shape;1096;p164"/>
          <p:cNvSpPr txBox="1"/>
          <p:nvPr/>
        </p:nvSpPr>
        <p:spPr>
          <a:xfrm>
            <a:off x="5159038" y="2962350"/>
            <a:ext cx="3535500" cy="904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 your answers in FAQs &gt; Scholarship Programs &gt; Next Generation Tech Booster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7" name="Google Shape;1097;p164"/>
          <p:cNvPicPr preferRelativeResize="0"/>
          <p:nvPr/>
        </p:nvPicPr>
        <p:blipFill rotWithShape="1">
          <a:blip r:embed="rId5">
            <a:alphaModFix/>
          </a:blip>
          <a:srcRect b="0" l="1643" r="2809" t="0"/>
          <a:stretch/>
        </p:blipFill>
        <p:spPr>
          <a:xfrm>
            <a:off x="4929400" y="980550"/>
            <a:ext cx="3999027" cy="1792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BFC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9"/>
          <p:cNvSpPr/>
          <p:nvPr/>
        </p:nvSpPr>
        <p:spPr>
          <a:xfrm>
            <a:off x="4280325" y="8900"/>
            <a:ext cx="4863900" cy="5143500"/>
          </a:xfrm>
          <a:prstGeom prst="rect">
            <a:avLst/>
          </a:prstGeom>
          <a:solidFill>
            <a:srgbClr val="171A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1A53"/>
              </a:solidFill>
            </a:endParaRPr>
          </a:p>
        </p:txBody>
      </p:sp>
      <p:sp>
        <p:nvSpPr>
          <p:cNvPr id="724" name="Google Shape;724;p129"/>
          <p:cNvSpPr txBox="1"/>
          <p:nvPr/>
        </p:nvSpPr>
        <p:spPr>
          <a:xfrm>
            <a:off x="231375" y="2779400"/>
            <a:ext cx="37821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15FF"/>
                </a:solidFill>
                <a:latin typeface="Open Sans"/>
                <a:ea typeface="Open Sans"/>
                <a:cs typeface="Open Sans"/>
                <a:sym typeface="Open Sans"/>
              </a:rPr>
              <a:t>TODAY’S </a:t>
            </a:r>
            <a:endParaRPr b="1" sz="3000">
              <a:solidFill>
                <a:srgbClr val="201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15FF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b="1" sz="3000">
              <a:solidFill>
                <a:srgbClr val="201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15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5F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15F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Google Shape;725;p129"/>
          <p:cNvSpPr txBox="1"/>
          <p:nvPr/>
        </p:nvSpPr>
        <p:spPr>
          <a:xfrm>
            <a:off x="4614975" y="274250"/>
            <a:ext cx="4227300" cy="46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Udacity?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Overview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Getting Started with the Challenge Course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Udacity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Community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Community Initiatives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Phase 1 Resources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6" name="Google Shape;72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475" y="1671500"/>
            <a:ext cx="1107900" cy="11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65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Up!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66"/>
          <p:cNvSpPr txBox="1"/>
          <p:nvPr>
            <p:ph idx="4294967295" type="body"/>
          </p:nvPr>
        </p:nvSpPr>
        <p:spPr>
          <a:xfrm>
            <a:off x="333175" y="212175"/>
            <a:ext cx="7996800" cy="90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</a:rPr>
              <a:t>Wrapping up…</a:t>
            </a:r>
            <a:endParaRPr b="1" sz="3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2B3E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08" name="Google Shape;1108;p166"/>
          <p:cNvSpPr txBox="1"/>
          <p:nvPr/>
        </p:nvSpPr>
        <p:spPr>
          <a:xfrm>
            <a:off x="333175" y="1015700"/>
            <a:ext cx="8277600" cy="3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When does the Challenge Phase end?</a:t>
            </a:r>
            <a:endParaRPr b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deadline for Phase 1 is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February 12,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2025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b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How can I fulfil the Active Participation Requirement</a:t>
            </a: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starting the Challenge Course before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January 6, 2025</a:t>
            </a:r>
            <a:b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 I need to complete all the Challenge coursework?</a:t>
            </a:r>
            <a:endParaRPr b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Yes! You will need to complete 100% of your Challenge coursework by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February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12, 2025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be considered for Phase 2.</a:t>
            </a:r>
            <a:b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 I have to take the Certification Assessment?</a:t>
            </a:r>
            <a:endParaRPr b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Yes!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 Assessment test is one of the selection criteria used to determine Phase 2 selections. The Assessment lies inside your Challenge Course and you can attempt it until the Phase 1 deadline of February 12, 2025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67"/>
          <p:cNvSpPr txBox="1"/>
          <p:nvPr>
            <p:ph idx="4294967295" type="body"/>
          </p:nvPr>
        </p:nvSpPr>
        <p:spPr>
          <a:xfrm>
            <a:off x="457200" y="390900"/>
            <a:ext cx="8229600" cy="6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</a:rPr>
              <a:t>A</a:t>
            </a:r>
            <a:r>
              <a:rPr b="1" lang="en" sz="3000">
                <a:solidFill>
                  <a:schemeClr val="accent1"/>
                </a:solidFill>
              </a:rPr>
              <a:t>nd there’s more</a:t>
            </a:r>
            <a:r>
              <a:rPr b="1" lang="en" sz="3000">
                <a:solidFill>
                  <a:schemeClr val="accent1"/>
                </a:solidFill>
              </a:rPr>
              <a:t>…</a:t>
            </a:r>
            <a:endParaRPr b="1" sz="3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67"/>
          <p:cNvSpPr txBox="1"/>
          <p:nvPr/>
        </p:nvSpPr>
        <p:spPr>
          <a:xfrm>
            <a:off x="539975" y="1172300"/>
            <a:ext cx="78879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Will I receive a Certificate of Completion?</a:t>
            </a:r>
            <a:b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Yes. Once you pass the Certification Assessment, you will receive a ‘Certificate of Completion’ of your Challenge Course. </a:t>
            </a:r>
            <a:b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Will I receive</a:t>
            </a: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a badge for completing the Challenge Course? </a:t>
            </a:r>
            <a:b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Yes. You will receive a completion badge once you complete 100% of the Challenge Course content</a:t>
            </a:r>
            <a:b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Will I be able to access the course past Feb 12, 2025?</a:t>
            </a:r>
            <a:b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students will be unenrolled from their Challenge Course once the February 12th deadline has passed.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Will Phase 2 seats be awarded proportionally?</a:t>
            </a:r>
            <a:endParaRPr b="1"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Udacity’s goal is to award seats to students in each track as evenly as possible based on the volume of eligible scholars per track.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68"/>
          <p:cNvSpPr txBox="1"/>
          <p:nvPr/>
        </p:nvSpPr>
        <p:spPr>
          <a:xfrm>
            <a:off x="1009725" y="853275"/>
            <a:ext cx="5152500" cy="30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b="1"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0"/>
          <p:cNvSpPr txBox="1"/>
          <p:nvPr/>
        </p:nvSpPr>
        <p:spPr>
          <a:xfrm>
            <a:off x="3107275" y="659125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2" name="Google Shape;732;p130"/>
          <p:cNvSpPr/>
          <p:nvPr/>
        </p:nvSpPr>
        <p:spPr>
          <a:xfrm>
            <a:off x="2852900" y="529700"/>
            <a:ext cx="1660800" cy="1810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Founded in San Francisco in 2011 </a:t>
            </a: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by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Sebastian Thrun</a:t>
            </a: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the founder of Google X and the Self-Driving Car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3" name="Google Shape;733;p130"/>
          <p:cNvSpPr/>
          <p:nvPr/>
        </p:nvSpPr>
        <p:spPr>
          <a:xfrm>
            <a:off x="4877025" y="529700"/>
            <a:ext cx="1660800" cy="1810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Online education through Nanodegrees co-developed with top tech companies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4" name="Google Shape;734;p130"/>
          <p:cNvSpPr/>
          <p:nvPr/>
        </p:nvSpPr>
        <p:spPr>
          <a:xfrm>
            <a:off x="759925" y="2645450"/>
            <a:ext cx="1706700" cy="1953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Currently, more than 90 Nanodegrees available </a:t>
            </a:r>
            <a:b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(3 - 6 months programs).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5" name="Google Shape;735;p130"/>
          <p:cNvSpPr/>
          <p:nvPr/>
        </p:nvSpPr>
        <p:spPr>
          <a:xfrm>
            <a:off x="787350" y="529700"/>
            <a:ext cx="1660800" cy="1810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is Udacity?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6" name="Google Shape;736;p130"/>
          <p:cNvSpPr/>
          <p:nvPr/>
        </p:nvSpPr>
        <p:spPr>
          <a:xfrm>
            <a:off x="2807000" y="2645450"/>
            <a:ext cx="1706700" cy="1953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205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 Nanodegree alumni globally and 16.5 million users in more than 240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countries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7" name="Google Shape;737;p130"/>
          <p:cNvSpPr/>
          <p:nvPr/>
        </p:nvSpPr>
        <p:spPr>
          <a:xfrm>
            <a:off x="4854075" y="2645450"/>
            <a:ext cx="1706700" cy="1953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Global presence including presence in USA, India, Europe, and MENA. 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130"/>
          <p:cNvSpPr/>
          <p:nvPr/>
        </p:nvSpPr>
        <p:spPr>
          <a:xfrm>
            <a:off x="6901150" y="529700"/>
            <a:ext cx="1660800" cy="1810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“Silicon Valley University”</a:t>
            </a:r>
            <a:endParaRPr sz="21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39" name="Google Shape;73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410" y="25142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30"/>
          <p:cNvPicPr preferRelativeResize="0"/>
          <p:nvPr/>
        </p:nvPicPr>
        <p:blipFill rotWithShape="1">
          <a:blip r:embed="rId4">
            <a:alphaModFix/>
          </a:blip>
          <a:srcRect b="0" l="475" r="475" t="0"/>
          <a:stretch/>
        </p:blipFill>
        <p:spPr>
          <a:xfrm>
            <a:off x="8226338" y="276798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30"/>
          <p:cNvPicPr preferRelativeResize="0"/>
          <p:nvPr/>
        </p:nvPicPr>
        <p:blipFill rotWithShape="1">
          <a:blip r:embed="rId5">
            <a:alphaModFix/>
          </a:blip>
          <a:srcRect b="0" l="475" r="475" t="0"/>
          <a:stretch/>
        </p:blipFill>
        <p:spPr>
          <a:xfrm>
            <a:off x="6641675" y="335972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9117" y="3359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30"/>
          <p:cNvPicPr preferRelativeResize="0"/>
          <p:nvPr/>
        </p:nvPicPr>
        <p:blipFill rotWithShape="1">
          <a:blip r:embed="rId7">
            <a:alphaModFix/>
          </a:blip>
          <a:srcRect b="0" l="475" r="475" t="0"/>
          <a:stretch/>
        </p:blipFill>
        <p:spPr>
          <a:xfrm>
            <a:off x="7478387" y="3247460"/>
            <a:ext cx="681225" cy="6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4480" y="27679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30"/>
          <p:cNvPicPr preferRelativeResize="0"/>
          <p:nvPr/>
        </p:nvPicPr>
        <p:blipFill rotWithShape="1">
          <a:blip r:embed="rId9">
            <a:alphaModFix/>
          </a:blip>
          <a:srcRect b="0" l="475" r="475" t="0"/>
          <a:stretch/>
        </p:blipFill>
        <p:spPr>
          <a:xfrm>
            <a:off x="6954479" y="39514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30"/>
          <p:cNvPicPr preferRelativeResize="0"/>
          <p:nvPr/>
        </p:nvPicPr>
        <p:blipFill rotWithShape="1">
          <a:blip r:embed="rId10">
            <a:alphaModFix/>
          </a:blip>
          <a:srcRect b="0" l="475" r="475" t="0"/>
          <a:stretch/>
        </p:blipFill>
        <p:spPr>
          <a:xfrm>
            <a:off x="8226333" y="395148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90403" y="42046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1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is Udacity’s Learning Model?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3" name="Google Shape;753;p131"/>
          <p:cNvSpPr txBox="1"/>
          <p:nvPr/>
        </p:nvSpPr>
        <p:spPr>
          <a:xfrm>
            <a:off x="5680753" y="1558564"/>
            <a:ext cx="28095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INDUSTRY CREATED TRAINING</a:t>
            </a:r>
            <a:endParaRPr sz="1200">
              <a:solidFill>
                <a:schemeClr val="accent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4" name="Google Shape;754;p131"/>
          <p:cNvSpPr txBox="1"/>
          <p:nvPr/>
        </p:nvSpPr>
        <p:spPr>
          <a:xfrm>
            <a:off x="5677962" y="3599759"/>
            <a:ext cx="2202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CREATING TOP TALENT</a:t>
            </a:r>
            <a:endParaRPr sz="1200">
              <a:solidFill>
                <a:schemeClr val="accent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5" name="Google Shape;755;p131"/>
          <p:cNvSpPr txBox="1"/>
          <p:nvPr/>
        </p:nvSpPr>
        <p:spPr>
          <a:xfrm>
            <a:off x="5677962" y="2919361"/>
            <a:ext cx="2202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MENTORSHIP &amp; COACHING </a:t>
            </a:r>
            <a:endParaRPr sz="1200">
              <a:solidFill>
                <a:schemeClr val="accent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6" name="Google Shape;756;p131"/>
          <p:cNvSpPr txBox="1"/>
          <p:nvPr/>
        </p:nvSpPr>
        <p:spPr>
          <a:xfrm>
            <a:off x="948425" y="1459250"/>
            <a:ext cx="3583200" cy="26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“UNIVERSITY” 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INDUSTRY 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7" name="Google Shape;757;p131"/>
          <p:cNvSpPr txBox="1"/>
          <p:nvPr/>
        </p:nvSpPr>
        <p:spPr>
          <a:xfrm>
            <a:off x="5710729" y="2238962"/>
            <a:ext cx="2958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REAL WORLD PROJECTS</a:t>
            </a:r>
            <a:endParaRPr sz="1200">
              <a:solidFill>
                <a:schemeClr val="accent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8" name="Google Shape;758;p131"/>
          <p:cNvSpPr/>
          <p:nvPr/>
        </p:nvSpPr>
        <p:spPr>
          <a:xfrm>
            <a:off x="5095025" y="2238962"/>
            <a:ext cx="606900" cy="5733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787" y="2384792"/>
            <a:ext cx="281640" cy="28164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31"/>
          <p:cNvSpPr/>
          <p:nvPr/>
        </p:nvSpPr>
        <p:spPr>
          <a:xfrm>
            <a:off x="5095025" y="2919361"/>
            <a:ext cx="606900" cy="5733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787" y="3065191"/>
            <a:ext cx="281640" cy="28164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31"/>
          <p:cNvSpPr/>
          <p:nvPr/>
        </p:nvSpPr>
        <p:spPr>
          <a:xfrm>
            <a:off x="5095025" y="1558564"/>
            <a:ext cx="606900" cy="5733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787" y="1704394"/>
            <a:ext cx="281640" cy="28164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31"/>
          <p:cNvSpPr/>
          <p:nvPr/>
        </p:nvSpPr>
        <p:spPr>
          <a:xfrm>
            <a:off x="5095025" y="3599759"/>
            <a:ext cx="606900" cy="5733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31"/>
          <p:cNvSpPr/>
          <p:nvPr/>
        </p:nvSpPr>
        <p:spPr>
          <a:xfrm>
            <a:off x="5257625" y="3745559"/>
            <a:ext cx="281700" cy="2817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9000" y="219075"/>
            <a:ext cx="1296575" cy="4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32"/>
          <p:cNvSpPr txBox="1"/>
          <p:nvPr/>
        </p:nvSpPr>
        <p:spPr>
          <a:xfrm>
            <a:off x="4406950" y="403625"/>
            <a:ext cx="4338300" cy="4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015FF"/>
                </a:solidFill>
                <a:latin typeface="Open Sans"/>
                <a:ea typeface="Open Sans"/>
                <a:cs typeface="Open Sans"/>
                <a:sym typeface="Open Sans"/>
              </a:rPr>
              <a:t>Self-Reflection Time</a:t>
            </a:r>
            <a:endParaRPr sz="3000">
              <a:solidFill>
                <a:srgbClr val="201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your motivation?</a:t>
            </a:r>
            <a:br>
              <a:rPr b="1"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arenR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brought you here today?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arenR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keeping you motivated &amp; inspired to succeed in this course?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arenR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hope to get out of this Scholarship program?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132"/>
          <p:cNvSpPr/>
          <p:nvPr/>
        </p:nvSpPr>
        <p:spPr>
          <a:xfrm>
            <a:off x="0" y="0"/>
            <a:ext cx="3989700" cy="5143500"/>
          </a:xfrm>
          <a:prstGeom prst="rect">
            <a:avLst/>
          </a:prstGeom>
          <a:solidFill>
            <a:srgbClr val="171A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3" name="Google Shape;77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8" y="629238"/>
            <a:ext cx="3885025" cy="38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3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Overview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34"/>
          <p:cNvSpPr/>
          <p:nvPr/>
        </p:nvSpPr>
        <p:spPr>
          <a:xfrm>
            <a:off x="4814800" y="1024450"/>
            <a:ext cx="3194400" cy="3578400"/>
          </a:xfrm>
          <a:prstGeom prst="roundRect">
            <a:avLst>
              <a:gd fmla="val 235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500 top performers from Phase 1 will earn scholarship to their respective Nanodegree Program: Generative AI, Ethical Hacker  or Digital Marketing</a:t>
            </a:r>
            <a:endParaRPr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full-scholarships will include project reviews, tutors and community support! </a:t>
            </a:r>
            <a:endParaRPr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4" name="Google Shape;784;p134"/>
          <p:cNvSpPr/>
          <p:nvPr/>
        </p:nvSpPr>
        <p:spPr>
          <a:xfrm>
            <a:off x="999925" y="1024575"/>
            <a:ext cx="3194400" cy="3578400"/>
          </a:xfrm>
          <a:prstGeom prst="roundRect">
            <a:avLst>
              <a:gd fmla="val 235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34"/>
          <p:cNvSpPr txBox="1"/>
          <p:nvPr>
            <p:ph type="title"/>
          </p:nvPr>
        </p:nvSpPr>
        <p:spPr>
          <a:xfrm>
            <a:off x="846825" y="197175"/>
            <a:ext cx="79188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is the Scholarship Program structured?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6" name="Google Shape;786;p134"/>
          <p:cNvSpPr txBox="1"/>
          <p:nvPr>
            <p:ph idx="1" type="subTitle"/>
          </p:nvPr>
        </p:nvSpPr>
        <p:spPr>
          <a:xfrm>
            <a:off x="1678675" y="1168313"/>
            <a:ext cx="1836900" cy="2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Phase 1</a:t>
            </a:r>
            <a:endParaRPr sz="1800"/>
          </a:p>
        </p:txBody>
      </p:sp>
      <p:sp>
        <p:nvSpPr>
          <p:cNvPr id="787" name="Google Shape;787;p134"/>
          <p:cNvSpPr txBox="1"/>
          <p:nvPr>
            <p:ph idx="2" type="subTitle"/>
          </p:nvPr>
        </p:nvSpPr>
        <p:spPr>
          <a:xfrm>
            <a:off x="1149625" y="1890600"/>
            <a:ext cx="2895000" cy="21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br>
              <a:rPr lang="en" sz="1300"/>
            </a:br>
            <a:r>
              <a:rPr lang="en" sz="1300"/>
              <a:t>The first phase of this Scholarship provides an opportunity to learn the fundamentals of GenAI,  </a:t>
            </a:r>
            <a:r>
              <a:rPr lang="en" sz="1300"/>
              <a:t>Ethical</a:t>
            </a:r>
            <a:r>
              <a:rPr lang="en" sz="1300"/>
              <a:t> Hacking and Digital Marketing. </a:t>
            </a:r>
            <a:br>
              <a:rPr lang="en" sz="1300"/>
            </a:br>
            <a:br>
              <a:rPr lang="en" sz="1300"/>
            </a:br>
            <a:r>
              <a:rPr lang="en" sz="1300"/>
              <a:t>There are no projects involved and scholars are supported in the Community by community team, fellow learners &amp; tutors</a:t>
            </a:r>
            <a:endParaRPr sz="1300"/>
          </a:p>
        </p:txBody>
      </p:sp>
      <p:sp>
        <p:nvSpPr>
          <p:cNvPr id="788" name="Google Shape;788;p134"/>
          <p:cNvSpPr txBox="1"/>
          <p:nvPr>
            <p:ph idx="3" type="subTitle"/>
          </p:nvPr>
        </p:nvSpPr>
        <p:spPr>
          <a:xfrm>
            <a:off x="1734925" y="15282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17,000</a:t>
            </a:r>
            <a:r>
              <a:rPr b="0" lang="en" sz="1400"/>
              <a:t> Learners</a:t>
            </a:r>
            <a:endParaRPr b="0"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789" name="Google Shape;789;p134"/>
          <p:cNvSpPr txBox="1"/>
          <p:nvPr>
            <p:ph idx="1" type="subTitle"/>
          </p:nvPr>
        </p:nvSpPr>
        <p:spPr>
          <a:xfrm>
            <a:off x="5216191" y="1168325"/>
            <a:ext cx="2391600" cy="2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Phase 2</a:t>
            </a:r>
            <a:endParaRPr sz="1800"/>
          </a:p>
        </p:txBody>
      </p:sp>
      <p:sp>
        <p:nvSpPr>
          <p:cNvPr id="790" name="Google Shape;790;p134"/>
          <p:cNvSpPr txBox="1"/>
          <p:nvPr>
            <p:ph idx="3" type="subTitle"/>
          </p:nvPr>
        </p:nvSpPr>
        <p:spPr>
          <a:xfrm>
            <a:off x="5372391" y="1528200"/>
            <a:ext cx="224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500</a:t>
            </a:r>
            <a:r>
              <a:rPr b="0" lang="en" sz="1400"/>
              <a:t> </a:t>
            </a:r>
            <a:r>
              <a:rPr b="0" lang="en" sz="1400"/>
              <a:t>Nano</a:t>
            </a:r>
            <a:r>
              <a:rPr b="0" lang="en" sz="1400"/>
              <a:t>degree Seats</a:t>
            </a:r>
            <a:endParaRPr b="0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dacity Rebrand">
  <a:themeElements>
    <a:clrScheme name="Simple Light">
      <a:dk1>
        <a:srgbClr val="0B0B0B"/>
      </a:dk1>
      <a:lt1>
        <a:srgbClr val="FFFFFF"/>
      </a:lt1>
      <a:dk2>
        <a:srgbClr val="171A53"/>
      </a:dk2>
      <a:lt2>
        <a:srgbClr val="F6F6F6"/>
      </a:lt2>
      <a:accent1>
        <a:srgbClr val="2015FF"/>
      </a:accent1>
      <a:accent2>
        <a:srgbClr val="00C5A1"/>
      </a:accent2>
      <a:accent3>
        <a:srgbClr val="DBE2E8"/>
      </a:accent3>
      <a:accent4>
        <a:srgbClr val="BDEA09"/>
      </a:accent4>
      <a:accent5>
        <a:srgbClr val="6597FF"/>
      </a:accent5>
      <a:accent6>
        <a:srgbClr val="B181FF"/>
      </a:accent6>
      <a:hlink>
        <a:srgbClr val="201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dacity Rebrand">
  <a:themeElements>
    <a:clrScheme name="Simple Light">
      <a:dk1>
        <a:srgbClr val="0B0B0B"/>
      </a:dk1>
      <a:lt1>
        <a:srgbClr val="FFFFFF"/>
      </a:lt1>
      <a:dk2>
        <a:srgbClr val="171A53"/>
      </a:dk2>
      <a:lt2>
        <a:srgbClr val="F0F0F0"/>
      </a:lt2>
      <a:accent1>
        <a:srgbClr val="2015FF"/>
      </a:accent1>
      <a:accent2>
        <a:srgbClr val="00C5A1"/>
      </a:accent2>
      <a:accent3>
        <a:srgbClr val="DBE2E8"/>
      </a:accent3>
      <a:accent4>
        <a:srgbClr val="BDEA09"/>
      </a:accent4>
      <a:accent5>
        <a:srgbClr val="3F7DFF"/>
      </a:accent5>
      <a:accent6>
        <a:srgbClr val="9E62FF"/>
      </a:accent6>
      <a:hlink>
        <a:srgbClr val="201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